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29"/>
  </p:notesMasterIdLst>
  <p:sldIdLst>
    <p:sldId id="256" r:id="rId2"/>
    <p:sldId id="257" r:id="rId3"/>
    <p:sldId id="258" r:id="rId4"/>
    <p:sldId id="291" r:id="rId5"/>
    <p:sldId id="295" r:id="rId6"/>
    <p:sldId id="296" r:id="rId7"/>
    <p:sldId id="297" r:id="rId8"/>
    <p:sldId id="298" r:id="rId9"/>
    <p:sldId id="299" r:id="rId10"/>
    <p:sldId id="292" r:id="rId11"/>
    <p:sldId id="262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293" r:id="rId21"/>
    <p:sldId id="264" r:id="rId22"/>
    <p:sldId id="294" r:id="rId23"/>
    <p:sldId id="308" r:id="rId24"/>
    <p:sldId id="313" r:id="rId25"/>
    <p:sldId id="312" r:id="rId26"/>
    <p:sldId id="310" r:id="rId27"/>
    <p:sldId id="273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Fira Sans Extra Condensed" panose="020B0604020202020204" charset="0"/>
      <p:regular r:id="rId34"/>
      <p:bold r:id="rId35"/>
      <p:italic r:id="rId36"/>
      <p:boldItalic r:id="rId37"/>
    </p:embeddedFont>
    <p:embeddedFont>
      <p:font typeface="Fira Sans Extra Condensed Medium" panose="020B0604020202020204" charset="0"/>
      <p:regular r:id="rId38"/>
      <p:bold r:id="rId39"/>
      <p:italic r:id="rId40"/>
      <p:boldItalic r:id="rId41"/>
    </p:embeddedFont>
    <p:embeddedFont>
      <p:font typeface="Roboto Slab Regular" panose="020B0604020202020204" charset="0"/>
      <p:regular r:id="rId42"/>
      <p:bold r:id="rId43"/>
    </p:embeddedFont>
    <p:embeddedFont>
      <p:font typeface="Segoe UI Historic" panose="020B0502040204020203" pitchFamily="3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8d3b3a322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58d3b3a322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2121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512487f30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512487f30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69cdd4839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69cdd4839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101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69cdd4839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69cdd4839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5765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69cdd4839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69cdd4839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2625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69cdd4839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69cdd4839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2982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69cdd4839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69cdd4839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9491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69cdd4839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69cdd4839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7496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69cdd4839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69cdd4839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13405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69cdd4839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69cdd4839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004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58d2bdf6b9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58d2bdf6b9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9347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569cdd4839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569cdd4839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439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569cdd4839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569cdd4839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86173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569cdd4839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569cdd4839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06332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569cdd4839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569cdd4839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684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569cdd4839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569cdd4839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308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5619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569cdd4839_0_1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569cdd4839_0_10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9564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569cdd4839_0_1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569cdd4839_0_10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051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569cdd4839_0_1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569cdd4839_0_10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506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569cdd4839_0_1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569cdd4839_0_10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7876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58c66ba33b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58c66ba33b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2184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bg>
      <p:bgPr>
        <a:solidFill>
          <a:srgbClr val="245E7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135981" y="2433624"/>
            <a:ext cx="68868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6000"/>
              <a:buNone/>
              <a:defRPr sz="6000">
                <a:solidFill>
                  <a:srgbClr val="D9F23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5200"/>
              <a:buNone/>
              <a:defRPr sz="5200">
                <a:solidFill>
                  <a:srgbClr val="D9F23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5200"/>
              <a:buNone/>
              <a:defRPr sz="5200">
                <a:solidFill>
                  <a:srgbClr val="D9F23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5200"/>
              <a:buNone/>
              <a:defRPr sz="5200">
                <a:solidFill>
                  <a:srgbClr val="D9F23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5200"/>
              <a:buNone/>
              <a:defRPr sz="5200">
                <a:solidFill>
                  <a:srgbClr val="D9F23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5200"/>
              <a:buNone/>
              <a:defRPr sz="5200">
                <a:solidFill>
                  <a:srgbClr val="D9F23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5200"/>
              <a:buNone/>
              <a:defRPr sz="5200">
                <a:solidFill>
                  <a:srgbClr val="D9F23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5200"/>
              <a:buNone/>
              <a:defRPr sz="5200">
                <a:solidFill>
                  <a:srgbClr val="D9F23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5200"/>
              <a:buNone/>
              <a:defRPr sz="52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4434700" y="424677"/>
            <a:ext cx="274500" cy="9172200"/>
          </a:xfrm>
          <a:prstGeom prst="rect">
            <a:avLst/>
          </a:prstGeom>
          <a:solidFill>
            <a:srgbClr val="D9F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44250" y="3977200"/>
            <a:ext cx="26652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200"/>
              <a:buNone/>
              <a:defRPr>
                <a:solidFill>
                  <a:srgbClr val="D9F236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2800"/>
              <a:buNone/>
              <a:defRPr sz="2800">
                <a:solidFill>
                  <a:srgbClr val="D9F236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2800"/>
              <a:buNone/>
              <a:defRPr sz="2800">
                <a:solidFill>
                  <a:srgbClr val="D9F236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2800"/>
              <a:buNone/>
              <a:defRPr sz="2800">
                <a:solidFill>
                  <a:srgbClr val="D9F236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2800"/>
              <a:buNone/>
              <a:defRPr sz="2800">
                <a:solidFill>
                  <a:srgbClr val="D9F236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2800"/>
              <a:buNone/>
              <a:defRPr sz="2800">
                <a:solidFill>
                  <a:srgbClr val="D9F236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2800"/>
              <a:buNone/>
              <a:defRPr sz="2800">
                <a:solidFill>
                  <a:srgbClr val="D9F236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2800"/>
              <a:buNone/>
              <a:defRPr sz="2800">
                <a:solidFill>
                  <a:srgbClr val="D9F236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2800"/>
              <a:buNone/>
              <a:defRPr sz="28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 rot="5400000">
            <a:off x="679575" y="1922600"/>
            <a:ext cx="133200" cy="1492500"/>
          </a:xfrm>
          <a:prstGeom prst="rect">
            <a:avLst/>
          </a:prstGeom>
          <a:solidFill>
            <a:srgbClr val="A057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5400000">
            <a:off x="8329650" y="3202825"/>
            <a:ext cx="133200" cy="1495500"/>
          </a:xfrm>
          <a:prstGeom prst="rect">
            <a:avLst/>
          </a:prstGeom>
          <a:solidFill>
            <a:srgbClr val="A057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8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7">
    <p:bg>
      <p:bgPr>
        <a:solidFill>
          <a:srgbClr val="245E7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1991437" y="-2005223"/>
            <a:ext cx="5147700" cy="9172200"/>
          </a:xfrm>
          <a:prstGeom prst="rect">
            <a:avLst/>
          </a:prstGeom>
          <a:solidFill>
            <a:srgbClr val="FFFFFF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hasCustomPrompt="1"/>
          </p:nvPr>
        </p:nvSpPr>
        <p:spPr>
          <a:xfrm>
            <a:off x="534318" y="2505131"/>
            <a:ext cx="2613600" cy="13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490993" y="2505131"/>
            <a:ext cx="2613600" cy="13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3" hasCustomPrompt="1"/>
          </p:nvPr>
        </p:nvSpPr>
        <p:spPr>
          <a:xfrm>
            <a:off x="4456514" y="2505131"/>
            <a:ext cx="2613600" cy="13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4" hasCustomPrompt="1"/>
          </p:nvPr>
        </p:nvSpPr>
        <p:spPr>
          <a:xfrm>
            <a:off x="6413189" y="2505131"/>
            <a:ext cx="2613600" cy="13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0"/>
              <a:buNone/>
              <a:defRPr sz="10000">
                <a:solidFill>
                  <a:srgbClr val="D9F23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/>
          <p:nvPr/>
        </p:nvSpPr>
        <p:spPr>
          <a:xfrm rot="5400000">
            <a:off x="3705400" y="-304598"/>
            <a:ext cx="1733100" cy="9172200"/>
          </a:xfrm>
          <a:prstGeom prst="rect">
            <a:avLst/>
          </a:prstGeom>
          <a:solidFill>
            <a:srgbClr val="D9F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5"/>
          </p:nvPr>
        </p:nvSpPr>
        <p:spPr>
          <a:xfrm>
            <a:off x="4794400" y="4745509"/>
            <a:ext cx="42324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ctrTitle" idx="6"/>
          </p:nvPr>
        </p:nvSpPr>
        <p:spPr>
          <a:xfrm>
            <a:off x="625650" y="3487825"/>
            <a:ext cx="1906500" cy="7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625638" y="4152209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7"/>
          </p:nvPr>
        </p:nvSpPr>
        <p:spPr>
          <a:xfrm>
            <a:off x="2582325" y="3709850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8"/>
          </p:nvPr>
        </p:nvSpPr>
        <p:spPr>
          <a:xfrm>
            <a:off x="2582313" y="4152209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ctrTitle" idx="9"/>
          </p:nvPr>
        </p:nvSpPr>
        <p:spPr>
          <a:xfrm>
            <a:off x="4547849" y="3709850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3"/>
          </p:nvPr>
        </p:nvSpPr>
        <p:spPr>
          <a:xfrm>
            <a:off x="4547833" y="4152209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ctrTitle" idx="14"/>
          </p:nvPr>
        </p:nvSpPr>
        <p:spPr>
          <a:xfrm>
            <a:off x="6504524" y="3709850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800"/>
              <a:buNone/>
              <a:defRPr sz="1800">
                <a:solidFill>
                  <a:srgbClr val="245E7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5"/>
          </p:nvPr>
        </p:nvSpPr>
        <p:spPr>
          <a:xfrm>
            <a:off x="6504508" y="4152209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"/>
          <p:cNvSpPr/>
          <p:nvPr/>
        </p:nvSpPr>
        <p:spPr>
          <a:xfrm rot="5400000">
            <a:off x="8677351" y="-16350"/>
            <a:ext cx="450300" cy="483000"/>
          </a:xfrm>
          <a:prstGeom prst="rect">
            <a:avLst/>
          </a:prstGeom>
          <a:solidFill>
            <a:srgbClr val="A057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CUSTOM_12">
    <p:bg>
      <p:bgPr>
        <a:solidFill>
          <a:srgbClr val="245E7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 rot="-5400000" flipH="1">
            <a:off x="1998100" y="-2005223"/>
            <a:ext cx="5147700" cy="9172200"/>
          </a:xfrm>
          <a:prstGeom prst="rect">
            <a:avLst/>
          </a:prstGeom>
          <a:solidFill>
            <a:srgbClr val="FFFFFF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 rot="5400000">
            <a:off x="-683175" y="659025"/>
            <a:ext cx="5174700" cy="3822600"/>
          </a:xfrm>
          <a:prstGeom prst="rect">
            <a:avLst/>
          </a:prstGeom>
          <a:solidFill>
            <a:srgbClr val="D9F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ctrTitle"/>
          </p:nvPr>
        </p:nvSpPr>
        <p:spPr>
          <a:xfrm>
            <a:off x="575586" y="3825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2800"/>
              <a:buNone/>
              <a:defRPr>
                <a:solidFill>
                  <a:srgbClr val="245E7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ubTitle" idx="1"/>
          </p:nvPr>
        </p:nvSpPr>
        <p:spPr>
          <a:xfrm>
            <a:off x="575575" y="2320325"/>
            <a:ext cx="24882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100"/>
              <a:buNone/>
              <a:defRPr sz="1100">
                <a:solidFill>
                  <a:srgbClr val="245E7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200"/>
              <a:buNone/>
              <a:defRPr>
                <a:solidFill>
                  <a:srgbClr val="245E7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200"/>
              <a:buNone/>
              <a:defRPr>
                <a:solidFill>
                  <a:srgbClr val="245E7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200"/>
              <a:buNone/>
              <a:defRPr>
                <a:solidFill>
                  <a:srgbClr val="245E7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200"/>
              <a:buNone/>
              <a:defRPr>
                <a:solidFill>
                  <a:srgbClr val="245E7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200"/>
              <a:buNone/>
              <a:defRPr>
                <a:solidFill>
                  <a:srgbClr val="245E7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200"/>
              <a:buNone/>
              <a:defRPr>
                <a:solidFill>
                  <a:srgbClr val="245E7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200"/>
              <a:buNone/>
              <a:defRPr>
                <a:solidFill>
                  <a:srgbClr val="245E7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200"/>
              <a:buNone/>
              <a:defRPr>
                <a:solidFill>
                  <a:srgbClr val="245E7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/>
          <p:nvPr/>
        </p:nvSpPr>
        <p:spPr>
          <a:xfrm rot="5400000">
            <a:off x="4434700" y="424677"/>
            <a:ext cx="274500" cy="9172200"/>
          </a:xfrm>
          <a:prstGeom prst="rect">
            <a:avLst/>
          </a:prstGeom>
          <a:solidFill>
            <a:srgbClr val="D9F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ctrTitle" idx="2"/>
          </p:nvPr>
        </p:nvSpPr>
        <p:spPr>
          <a:xfrm>
            <a:off x="4794400" y="4745509"/>
            <a:ext cx="42324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40" name="Google Shape;40;p4"/>
          <p:cNvSpPr/>
          <p:nvPr/>
        </p:nvSpPr>
        <p:spPr>
          <a:xfrm rot="5400000">
            <a:off x="8677351" y="-16350"/>
            <a:ext cx="450300" cy="483000"/>
          </a:xfrm>
          <a:prstGeom prst="rect">
            <a:avLst/>
          </a:prstGeom>
          <a:solidFill>
            <a:srgbClr val="A057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13_1">
    <p:bg>
      <p:bgPr>
        <a:solidFill>
          <a:srgbClr val="245E7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/>
          <p:nvPr/>
        </p:nvSpPr>
        <p:spPr>
          <a:xfrm rot="5400000">
            <a:off x="1998100" y="-2005223"/>
            <a:ext cx="5147700" cy="9172200"/>
          </a:xfrm>
          <a:prstGeom prst="rect">
            <a:avLst/>
          </a:prstGeom>
          <a:solidFill>
            <a:srgbClr val="FFFFFF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0" y="2855450"/>
            <a:ext cx="9150600" cy="2294700"/>
          </a:xfrm>
          <a:prstGeom prst="rect">
            <a:avLst/>
          </a:prstGeom>
          <a:solidFill>
            <a:srgbClr val="D9F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6"/>
          <p:cNvSpPr/>
          <p:nvPr/>
        </p:nvSpPr>
        <p:spPr>
          <a:xfrm rot="5400000">
            <a:off x="4434700" y="424677"/>
            <a:ext cx="274500" cy="9172200"/>
          </a:xfrm>
          <a:prstGeom prst="rect">
            <a:avLst/>
          </a:prstGeom>
          <a:solidFill>
            <a:srgbClr val="D9F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1"/>
          </p:nvPr>
        </p:nvSpPr>
        <p:spPr>
          <a:xfrm>
            <a:off x="998700" y="3522163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ubTitle" idx="2"/>
          </p:nvPr>
        </p:nvSpPr>
        <p:spPr>
          <a:xfrm>
            <a:off x="3663000" y="3522163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ctrTitle"/>
          </p:nvPr>
        </p:nvSpPr>
        <p:spPr>
          <a:xfrm>
            <a:off x="604967" y="3259649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ctrTitle" idx="3"/>
          </p:nvPr>
        </p:nvSpPr>
        <p:spPr>
          <a:xfrm>
            <a:off x="3269217" y="3259649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subTitle" idx="4"/>
          </p:nvPr>
        </p:nvSpPr>
        <p:spPr>
          <a:xfrm>
            <a:off x="6327250" y="3522163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None/>
              <a:defRPr sz="1000">
                <a:solidFill>
                  <a:srgbClr val="245E7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ctrTitle" idx="5"/>
          </p:nvPr>
        </p:nvSpPr>
        <p:spPr>
          <a:xfrm>
            <a:off x="5933467" y="3259649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600"/>
              <a:buNone/>
              <a:defRPr sz="1600">
                <a:solidFill>
                  <a:srgbClr val="245E7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ctrTitle" idx="6"/>
          </p:nvPr>
        </p:nvSpPr>
        <p:spPr>
          <a:xfrm>
            <a:off x="4794400" y="4745509"/>
            <a:ext cx="42324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/>
          <p:nvPr/>
        </p:nvSpPr>
        <p:spPr>
          <a:xfrm rot="5400000">
            <a:off x="8677351" y="-16350"/>
            <a:ext cx="450300" cy="483000"/>
          </a:xfrm>
          <a:prstGeom prst="rect">
            <a:avLst/>
          </a:prstGeom>
          <a:solidFill>
            <a:srgbClr val="A057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USTOM_15_1">
    <p:bg>
      <p:bgPr>
        <a:solidFill>
          <a:srgbClr val="245E7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 rot="5400000">
            <a:off x="4434700" y="424677"/>
            <a:ext cx="274500" cy="9172200"/>
          </a:xfrm>
          <a:prstGeom prst="rect">
            <a:avLst/>
          </a:prstGeom>
          <a:solidFill>
            <a:srgbClr val="D9F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9"/>
          <p:cNvSpPr/>
          <p:nvPr/>
        </p:nvSpPr>
        <p:spPr>
          <a:xfrm flipH="1">
            <a:off x="2941250" y="354025"/>
            <a:ext cx="3261600" cy="582900"/>
          </a:xfrm>
          <a:prstGeom prst="rect">
            <a:avLst/>
          </a:prstGeom>
          <a:noFill/>
          <a:ln w="19050" cap="flat" cmpd="sng">
            <a:solidFill>
              <a:srgbClr val="D9F2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ctrTitle"/>
          </p:nvPr>
        </p:nvSpPr>
        <p:spPr>
          <a:xfrm>
            <a:off x="1548575" y="493075"/>
            <a:ext cx="6046800" cy="30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800"/>
              <a:buNone/>
              <a:defRPr sz="1800">
                <a:solidFill>
                  <a:srgbClr val="D9F23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ctrTitle" idx="2"/>
          </p:nvPr>
        </p:nvSpPr>
        <p:spPr>
          <a:xfrm>
            <a:off x="4794400" y="4745509"/>
            <a:ext cx="42324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9" name="Google Shape;79;p9"/>
          <p:cNvSpPr/>
          <p:nvPr/>
        </p:nvSpPr>
        <p:spPr>
          <a:xfrm rot="5400000">
            <a:off x="8677351" y="-16350"/>
            <a:ext cx="450300" cy="483000"/>
          </a:xfrm>
          <a:prstGeom prst="rect">
            <a:avLst/>
          </a:prstGeom>
          <a:solidFill>
            <a:srgbClr val="A057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TITLE_ONLY_1_1">
    <p:bg>
      <p:bgPr>
        <a:solidFill>
          <a:srgbClr val="245E7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 txBox="1">
            <a:spLocks noGrp="1"/>
          </p:cNvSpPr>
          <p:nvPr>
            <p:ph type="ctrTitle"/>
          </p:nvPr>
        </p:nvSpPr>
        <p:spPr>
          <a:xfrm>
            <a:off x="447225" y="1883150"/>
            <a:ext cx="2835600" cy="30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subTitle" idx="1"/>
          </p:nvPr>
        </p:nvSpPr>
        <p:spPr>
          <a:xfrm>
            <a:off x="924284" y="2047921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ctrTitle" idx="2"/>
          </p:nvPr>
        </p:nvSpPr>
        <p:spPr>
          <a:xfrm>
            <a:off x="3149725" y="1884461"/>
            <a:ext cx="2871900" cy="30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subTitle" idx="3"/>
          </p:nvPr>
        </p:nvSpPr>
        <p:spPr>
          <a:xfrm>
            <a:off x="3645084" y="2050699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ctrTitle" idx="4"/>
          </p:nvPr>
        </p:nvSpPr>
        <p:spPr>
          <a:xfrm>
            <a:off x="5870600" y="1883150"/>
            <a:ext cx="2871900" cy="30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subTitle" idx="5"/>
          </p:nvPr>
        </p:nvSpPr>
        <p:spPr>
          <a:xfrm>
            <a:off x="6365884" y="2047921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ctrTitle" idx="6"/>
          </p:nvPr>
        </p:nvSpPr>
        <p:spPr>
          <a:xfrm>
            <a:off x="448575" y="3443825"/>
            <a:ext cx="2834100" cy="3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subTitle" idx="7"/>
          </p:nvPr>
        </p:nvSpPr>
        <p:spPr>
          <a:xfrm>
            <a:off x="924975" y="3607418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ctrTitle" idx="8"/>
          </p:nvPr>
        </p:nvSpPr>
        <p:spPr>
          <a:xfrm>
            <a:off x="3150495" y="3445131"/>
            <a:ext cx="2871900" cy="3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subTitle" idx="9"/>
          </p:nvPr>
        </p:nvSpPr>
        <p:spPr>
          <a:xfrm>
            <a:off x="3645775" y="3610196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ctrTitle" idx="13"/>
          </p:nvPr>
        </p:nvSpPr>
        <p:spPr>
          <a:xfrm>
            <a:off x="5871271" y="3443825"/>
            <a:ext cx="2871900" cy="3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1"/>
          <p:cNvSpPr txBox="1">
            <a:spLocks noGrp="1"/>
          </p:cNvSpPr>
          <p:nvPr>
            <p:ph type="subTitle" idx="14"/>
          </p:nvPr>
        </p:nvSpPr>
        <p:spPr>
          <a:xfrm>
            <a:off x="6366575" y="3607418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100"/>
              <a:buNone/>
              <a:defRPr sz="11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1"/>
          <p:cNvSpPr/>
          <p:nvPr/>
        </p:nvSpPr>
        <p:spPr>
          <a:xfrm rot="5400000">
            <a:off x="4434700" y="424677"/>
            <a:ext cx="274500" cy="9172200"/>
          </a:xfrm>
          <a:prstGeom prst="rect">
            <a:avLst/>
          </a:prstGeom>
          <a:solidFill>
            <a:srgbClr val="D9F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1"/>
          <p:cNvSpPr/>
          <p:nvPr/>
        </p:nvSpPr>
        <p:spPr>
          <a:xfrm flipH="1">
            <a:off x="2941250" y="354025"/>
            <a:ext cx="3261600" cy="582900"/>
          </a:xfrm>
          <a:prstGeom prst="rect">
            <a:avLst/>
          </a:prstGeom>
          <a:noFill/>
          <a:ln w="19050" cap="flat" cmpd="sng">
            <a:solidFill>
              <a:srgbClr val="D9F2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ctrTitle" idx="15"/>
          </p:nvPr>
        </p:nvSpPr>
        <p:spPr>
          <a:xfrm>
            <a:off x="1752250" y="493075"/>
            <a:ext cx="5639400" cy="30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800"/>
              <a:buNone/>
              <a:defRPr sz="1800">
                <a:solidFill>
                  <a:srgbClr val="D9F23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ctrTitle" idx="16"/>
          </p:nvPr>
        </p:nvSpPr>
        <p:spPr>
          <a:xfrm>
            <a:off x="4794400" y="4745509"/>
            <a:ext cx="42324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105" name="Google Shape;105;p11"/>
          <p:cNvSpPr/>
          <p:nvPr/>
        </p:nvSpPr>
        <p:spPr>
          <a:xfrm rot="5400000">
            <a:off x="8677351" y="-16350"/>
            <a:ext cx="450300" cy="483000"/>
          </a:xfrm>
          <a:prstGeom prst="rect">
            <a:avLst/>
          </a:prstGeom>
          <a:solidFill>
            <a:srgbClr val="A057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1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TITLE_ONLY_1_1_1_1">
    <p:bg>
      <p:bgPr>
        <a:solidFill>
          <a:srgbClr val="245E7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3"/>
          <p:cNvSpPr/>
          <p:nvPr/>
        </p:nvSpPr>
        <p:spPr>
          <a:xfrm rot="5400000">
            <a:off x="1998100" y="-2005223"/>
            <a:ext cx="5147700" cy="9172200"/>
          </a:xfrm>
          <a:prstGeom prst="rect">
            <a:avLst/>
          </a:prstGeom>
          <a:solidFill>
            <a:srgbClr val="FFFFFF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3"/>
          <p:cNvSpPr/>
          <p:nvPr/>
        </p:nvSpPr>
        <p:spPr>
          <a:xfrm rot="5400000">
            <a:off x="4434700" y="424677"/>
            <a:ext cx="274500" cy="9172200"/>
          </a:xfrm>
          <a:prstGeom prst="rect">
            <a:avLst/>
          </a:prstGeom>
          <a:solidFill>
            <a:srgbClr val="D9F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"/>
          </p:nvPr>
        </p:nvSpPr>
        <p:spPr>
          <a:xfrm>
            <a:off x="2507900" y="3382385"/>
            <a:ext cx="1567500" cy="10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ctrTitle"/>
          </p:nvPr>
        </p:nvSpPr>
        <p:spPr>
          <a:xfrm>
            <a:off x="2465552" y="3125793"/>
            <a:ext cx="16659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2"/>
          </p:nvPr>
        </p:nvSpPr>
        <p:spPr>
          <a:xfrm>
            <a:off x="4625450" y="3382385"/>
            <a:ext cx="1567500" cy="10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ctrTitle" idx="3"/>
          </p:nvPr>
        </p:nvSpPr>
        <p:spPr>
          <a:xfrm>
            <a:off x="4583102" y="3125793"/>
            <a:ext cx="16659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4"/>
          </p:nvPr>
        </p:nvSpPr>
        <p:spPr>
          <a:xfrm>
            <a:off x="2507900" y="1360887"/>
            <a:ext cx="1567500" cy="10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ctrTitle" idx="5"/>
          </p:nvPr>
        </p:nvSpPr>
        <p:spPr>
          <a:xfrm>
            <a:off x="2465552" y="1104295"/>
            <a:ext cx="16659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6"/>
          </p:nvPr>
        </p:nvSpPr>
        <p:spPr>
          <a:xfrm>
            <a:off x="4625450" y="1360887"/>
            <a:ext cx="1567500" cy="10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None/>
              <a:defRPr sz="9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ctrTitle" idx="7"/>
          </p:nvPr>
        </p:nvSpPr>
        <p:spPr>
          <a:xfrm>
            <a:off x="4583102" y="1104295"/>
            <a:ext cx="16659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400"/>
              <a:buNone/>
              <a:defRPr sz="14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ctrTitle" idx="8"/>
          </p:nvPr>
        </p:nvSpPr>
        <p:spPr>
          <a:xfrm>
            <a:off x="4794400" y="4745509"/>
            <a:ext cx="42324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133" name="Google Shape;133;p13"/>
          <p:cNvSpPr/>
          <p:nvPr/>
        </p:nvSpPr>
        <p:spPr>
          <a:xfrm rot="5400000">
            <a:off x="8677351" y="-16350"/>
            <a:ext cx="450300" cy="483000"/>
          </a:xfrm>
          <a:prstGeom prst="rect">
            <a:avLst/>
          </a:prstGeom>
          <a:solidFill>
            <a:srgbClr val="A057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CUSTOM_16_1">
    <p:bg>
      <p:bgPr>
        <a:solidFill>
          <a:srgbClr val="245E7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/>
          <p:nvPr/>
        </p:nvSpPr>
        <p:spPr>
          <a:xfrm rot="5400000">
            <a:off x="4434700" y="424677"/>
            <a:ext cx="274500" cy="9172200"/>
          </a:xfrm>
          <a:prstGeom prst="rect">
            <a:avLst/>
          </a:prstGeom>
          <a:solidFill>
            <a:srgbClr val="D9F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1"/>
          </p:nvPr>
        </p:nvSpPr>
        <p:spPr>
          <a:xfrm>
            <a:off x="1278050" y="2489600"/>
            <a:ext cx="16569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subTitle" idx="2"/>
          </p:nvPr>
        </p:nvSpPr>
        <p:spPr>
          <a:xfrm>
            <a:off x="3743488" y="2489600"/>
            <a:ext cx="16569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>
            <a:off x="6209150" y="2489600"/>
            <a:ext cx="16569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000"/>
              <a:buNone/>
              <a:defRPr sz="10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14"/>
          <p:cNvSpPr/>
          <p:nvPr/>
        </p:nvSpPr>
        <p:spPr>
          <a:xfrm flipH="1">
            <a:off x="2941250" y="354025"/>
            <a:ext cx="3261600" cy="582900"/>
          </a:xfrm>
          <a:prstGeom prst="rect">
            <a:avLst/>
          </a:prstGeom>
          <a:noFill/>
          <a:ln w="19050" cap="flat" cmpd="sng">
            <a:solidFill>
              <a:srgbClr val="D9F2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ctrTitle"/>
          </p:nvPr>
        </p:nvSpPr>
        <p:spPr>
          <a:xfrm>
            <a:off x="1718950" y="493075"/>
            <a:ext cx="5706000" cy="30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800"/>
              <a:buNone/>
              <a:defRPr sz="1800">
                <a:solidFill>
                  <a:srgbClr val="D9F23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800"/>
              <a:buNone/>
              <a:defRPr sz="1800">
                <a:solidFill>
                  <a:srgbClr val="D9F23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800"/>
              <a:buNone/>
              <a:defRPr sz="1800">
                <a:solidFill>
                  <a:srgbClr val="D9F23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800"/>
              <a:buNone/>
              <a:defRPr sz="1800">
                <a:solidFill>
                  <a:srgbClr val="D9F23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800"/>
              <a:buNone/>
              <a:defRPr sz="1800">
                <a:solidFill>
                  <a:srgbClr val="D9F23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800"/>
              <a:buNone/>
              <a:defRPr sz="1800">
                <a:solidFill>
                  <a:srgbClr val="D9F23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800"/>
              <a:buNone/>
              <a:defRPr sz="1800">
                <a:solidFill>
                  <a:srgbClr val="D9F23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800"/>
              <a:buNone/>
              <a:defRPr sz="1800">
                <a:solidFill>
                  <a:srgbClr val="D9F23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1800"/>
              <a:buNone/>
              <a:defRPr sz="18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ctrTitle" idx="4"/>
          </p:nvPr>
        </p:nvSpPr>
        <p:spPr>
          <a:xfrm>
            <a:off x="4794400" y="4745509"/>
            <a:ext cx="42324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/>
          <p:nvPr/>
        </p:nvSpPr>
        <p:spPr>
          <a:xfrm rot="5400000">
            <a:off x="8677351" y="-16350"/>
            <a:ext cx="450300" cy="483000"/>
          </a:xfrm>
          <a:prstGeom prst="rect">
            <a:avLst/>
          </a:prstGeom>
          <a:solidFill>
            <a:srgbClr val="A057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4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USTOM_14_1_1">
    <p:bg>
      <p:bgPr>
        <a:solidFill>
          <a:srgbClr val="245E7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"/>
          <p:cNvSpPr/>
          <p:nvPr/>
        </p:nvSpPr>
        <p:spPr>
          <a:xfrm rot="-5400000" flipH="1">
            <a:off x="1998100" y="-2005223"/>
            <a:ext cx="5147700" cy="9172200"/>
          </a:xfrm>
          <a:prstGeom prst="rect">
            <a:avLst/>
          </a:prstGeom>
          <a:solidFill>
            <a:srgbClr val="FFFFFF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9"/>
          <p:cNvSpPr/>
          <p:nvPr/>
        </p:nvSpPr>
        <p:spPr>
          <a:xfrm rot="5400000">
            <a:off x="4434700" y="424677"/>
            <a:ext cx="274500" cy="9172200"/>
          </a:xfrm>
          <a:prstGeom prst="rect">
            <a:avLst/>
          </a:prstGeom>
          <a:solidFill>
            <a:srgbClr val="D9F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title"/>
          </p:nvPr>
        </p:nvSpPr>
        <p:spPr>
          <a:xfrm flipH="1">
            <a:off x="4077811" y="1594360"/>
            <a:ext cx="49404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7200"/>
              <a:buNone/>
              <a:defRPr sz="7200">
                <a:solidFill>
                  <a:srgbClr val="D9F23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4800"/>
              <a:buNone/>
              <a:defRPr sz="4800">
                <a:solidFill>
                  <a:srgbClr val="D9F23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4800"/>
              <a:buNone/>
              <a:defRPr sz="4800">
                <a:solidFill>
                  <a:srgbClr val="D9F23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4800"/>
              <a:buNone/>
              <a:defRPr sz="4800">
                <a:solidFill>
                  <a:srgbClr val="D9F23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4800"/>
              <a:buNone/>
              <a:defRPr sz="4800">
                <a:solidFill>
                  <a:srgbClr val="D9F23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4800"/>
              <a:buNone/>
              <a:defRPr sz="4800">
                <a:solidFill>
                  <a:srgbClr val="D9F23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4800"/>
              <a:buNone/>
              <a:defRPr sz="4800">
                <a:solidFill>
                  <a:srgbClr val="D9F23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4800"/>
              <a:buNone/>
              <a:defRPr sz="4800">
                <a:solidFill>
                  <a:srgbClr val="D9F23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4800"/>
              <a:buNone/>
              <a:defRPr sz="4800">
                <a:solidFill>
                  <a:srgbClr val="D9F236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9"/>
          <p:cNvSpPr/>
          <p:nvPr/>
        </p:nvSpPr>
        <p:spPr>
          <a:xfrm rot="-5400000" flipH="1">
            <a:off x="5518072" y="860675"/>
            <a:ext cx="2346600" cy="4908600"/>
          </a:xfrm>
          <a:prstGeom prst="rect">
            <a:avLst/>
          </a:prstGeom>
          <a:solidFill>
            <a:srgbClr val="D9F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body" idx="1"/>
          </p:nvPr>
        </p:nvSpPr>
        <p:spPr>
          <a:xfrm flipH="1">
            <a:off x="4555774" y="1860840"/>
            <a:ext cx="3932400" cy="28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Char char="●"/>
              <a:defRPr sz="1000">
                <a:solidFill>
                  <a:srgbClr val="245E71"/>
                </a:solidFill>
              </a:defRPr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Clr>
                <a:srgbClr val="245E71"/>
              </a:buClr>
              <a:buSzPts val="1000"/>
              <a:buChar char="○"/>
              <a:defRPr sz="1000">
                <a:solidFill>
                  <a:srgbClr val="245E71"/>
                </a:solidFill>
              </a:defRPr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Clr>
                <a:srgbClr val="245E71"/>
              </a:buClr>
              <a:buSzPts val="1000"/>
              <a:buChar char="■"/>
              <a:defRPr sz="1000">
                <a:solidFill>
                  <a:srgbClr val="245E71"/>
                </a:solidFill>
              </a:defRPr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Clr>
                <a:srgbClr val="245E71"/>
              </a:buClr>
              <a:buSzPts val="1000"/>
              <a:buChar char="●"/>
              <a:defRPr sz="1000">
                <a:solidFill>
                  <a:srgbClr val="245E71"/>
                </a:solidFill>
              </a:defRPr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Clr>
                <a:srgbClr val="245E71"/>
              </a:buClr>
              <a:buSzPts val="1000"/>
              <a:buChar char="○"/>
              <a:defRPr sz="1000">
                <a:solidFill>
                  <a:srgbClr val="245E71"/>
                </a:solidFill>
              </a:defRPr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Clr>
                <a:srgbClr val="245E71"/>
              </a:buClr>
              <a:buSzPts val="1000"/>
              <a:buChar char="■"/>
              <a:defRPr sz="1000">
                <a:solidFill>
                  <a:srgbClr val="245E71"/>
                </a:solidFill>
              </a:defRPr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Clr>
                <a:srgbClr val="245E71"/>
              </a:buClr>
              <a:buSzPts val="1000"/>
              <a:buChar char="●"/>
              <a:defRPr sz="1000">
                <a:solidFill>
                  <a:srgbClr val="245E71"/>
                </a:solidFill>
              </a:defRPr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Clr>
                <a:srgbClr val="245E71"/>
              </a:buClr>
              <a:buSzPts val="1000"/>
              <a:buChar char="○"/>
              <a:defRPr sz="1000">
                <a:solidFill>
                  <a:srgbClr val="245E71"/>
                </a:solidFill>
              </a:defRPr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Clr>
                <a:srgbClr val="245E71"/>
              </a:buClr>
              <a:buSzPts val="1000"/>
              <a:buChar char="■"/>
              <a:defRPr sz="1000">
                <a:solidFill>
                  <a:srgbClr val="245E71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19"/>
          <p:cNvSpPr txBox="1">
            <a:spLocks noGrp="1"/>
          </p:cNvSpPr>
          <p:nvPr>
            <p:ph type="ctrTitle" idx="2"/>
          </p:nvPr>
        </p:nvSpPr>
        <p:spPr>
          <a:xfrm>
            <a:off x="4794400" y="4745509"/>
            <a:ext cx="42324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800"/>
              <a:buFont typeface="Fira Sans Extra Condensed"/>
              <a:buNone/>
              <a:defRPr sz="800">
                <a:solidFill>
                  <a:srgbClr val="245E7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211" name="Google Shape;211;p19"/>
          <p:cNvSpPr/>
          <p:nvPr/>
        </p:nvSpPr>
        <p:spPr>
          <a:xfrm rot="5400000">
            <a:off x="8677351" y="-16350"/>
            <a:ext cx="450300" cy="483000"/>
          </a:xfrm>
          <a:prstGeom prst="rect">
            <a:avLst/>
          </a:prstGeom>
          <a:solidFill>
            <a:srgbClr val="A057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9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buNone/>
              <a:defRPr sz="1100">
                <a:solidFill>
                  <a:srgbClr val="F8FA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4FF37"/>
              </a:buClr>
              <a:buSzPts val="2800"/>
              <a:buFont typeface="Fira Sans Extra Condensed"/>
              <a:buNone/>
              <a:defRPr sz="2800">
                <a:solidFill>
                  <a:srgbClr val="E4FF3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4FF37"/>
              </a:buClr>
              <a:buSzPts val="2800"/>
              <a:buFont typeface="Fira Sans Extra Condensed"/>
              <a:buNone/>
              <a:defRPr sz="2800">
                <a:solidFill>
                  <a:srgbClr val="E4FF3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4FF37"/>
              </a:buClr>
              <a:buSzPts val="2800"/>
              <a:buFont typeface="Fira Sans Extra Condensed"/>
              <a:buNone/>
              <a:defRPr sz="2800">
                <a:solidFill>
                  <a:srgbClr val="E4FF3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4FF37"/>
              </a:buClr>
              <a:buSzPts val="2800"/>
              <a:buFont typeface="Fira Sans Extra Condensed"/>
              <a:buNone/>
              <a:defRPr sz="2800">
                <a:solidFill>
                  <a:srgbClr val="E4FF3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4FF37"/>
              </a:buClr>
              <a:buSzPts val="2800"/>
              <a:buFont typeface="Fira Sans Extra Condensed"/>
              <a:buNone/>
              <a:defRPr sz="2800">
                <a:solidFill>
                  <a:srgbClr val="E4FF3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4FF37"/>
              </a:buClr>
              <a:buSzPts val="2800"/>
              <a:buFont typeface="Fira Sans Extra Condensed"/>
              <a:buNone/>
              <a:defRPr sz="2800">
                <a:solidFill>
                  <a:srgbClr val="E4FF3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4FF37"/>
              </a:buClr>
              <a:buSzPts val="2800"/>
              <a:buFont typeface="Fira Sans Extra Condensed"/>
              <a:buNone/>
              <a:defRPr sz="2800">
                <a:solidFill>
                  <a:srgbClr val="E4FF3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4FF37"/>
              </a:buClr>
              <a:buSzPts val="2800"/>
              <a:buFont typeface="Fira Sans Extra Condensed"/>
              <a:buNone/>
              <a:defRPr sz="2800">
                <a:solidFill>
                  <a:srgbClr val="E4FF3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4FF37"/>
              </a:buClr>
              <a:buSzPts val="2800"/>
              <a:buFont typeface="Fira Sans Extra Condensed"/>
              <a:buNone/>
              <a:defRPr sz="2800">
                <a:solidFill>
                  <a:srgbClr val="E4FF3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4FF37"/>
              </a:buClr>
              <a:buSzPts val="1200"/>
              <a:buFont typeface="Roboto Slab Regular"/>
              <a:buChar char="●"/>
              <a:defRPr sz="1200">
                <a:solidFill>
                  <a:srgbClr val="E4FF37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4FF37"/>
              </a:buClr>
              <a:buSzPts val="1200"/>
              <a:buFont typeface="Roboto Slab Regular"/>
              <a:buChar char="○"/>
              <a:defRPr sz="1200">
                <a:solidFill>
                  <a:srgbClr val="E4FF37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4FF37"/>
              </a:buClr>
              <a:buSzPts val="1200"/>
              <a:buFont typeface="Roboto Slab Regular"/>
              <a:buChar char="■"/>
              <a:defRPr sz="1200">
                <a:solidFill>
                  <a:srgbClr val="E4FF37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4FF37"/>
              </a:buClr>
              <a:buSzPts val="1200"/>
              <a:buFont typeface="Roboto Slab Regular"/>
              <a:buChar char="●"/>
              <a:defRPr sz="1200">
                <a:solidFill>
                  <a:srgbClr val="E4FF37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4FF37"/>
              </a:buClr>
              <a:buSzPts val="1200"/>
              <a:buFont typeface="Roboto Slab Regular"/>
              <a:buChar char="○"/>
              <a:defRPr sz="1200">
                <a:solidFill>
                  <a:srgbClr val="E4FF37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4FF37"/>
              </a:buClr>
              <a:buSzPts val="1200"/>
              <a:buFont typeface="Roboto Slab Regular"/>
              <a:buChar char="■"/>
              <a:defRPr sz="1200">
                <a:solidFill>
                  <a:srgbClr val="E4FF37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4FF37"/>
              </a:buClr>
              <a:buSzPts val="1200"/>
              <a:buFont typeface="Roboto Slab Regular"/>
              <a:buChar char="●"/>
              <a:defRPr sz="1200">
                <a:solidFill>
                  <a:srgbClr val="E4FF37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4FF37"/>
              </a:buClr>
              <a:buSzPts val="1200"/>
              <a:buFont typeface="Roboto Slab Regular"/>
              <a:buChar char="○"/>
              <a:defRPr sz="1200">
                <a:solidFill>
                  <a:srgbClr val="E4FF37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E4FF37"/>
              </a:buClr>
              <a:buSzPts val="1200"/>
              <a:buFont typeface="Roboto Slab Regular"/>
              <a:buChar char="■"/>
              <a:defRPr sz="1200">
                <a:solidFill>
                  <a:srgbClr val="E4FF37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5" r:id="rId5"/>
    <p:sldLayoutId id="2147483657" r:id="rId6"/>
    <p:sldLayoutId id="2147483659" r:id="rId7"/>
    <p:sldLayoutId id="2147483660" r:id="rId8"/>
    <p:sldLayoutId id="2147483665" r:id="rId9"/>
    <p:sldLayoutId id="214748366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noticias.sombrio.ifc.edu.br/campus-avancado-sombrio-do-instituto-federal-catarinense-comemora-seu-aniversario-de-dois-anos/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registroacademico.sombrio@ifc.edu.br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oticias.sombrio.ifc.edu.br/audiencia-publica-aprova-novos-cursos-para-os-proximos-anos-de-2020-e-2021-no-ifc-campus-avancado-sombrio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sisae.camboriu@ifc.edu.br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opa.camboriu@ifc.edu.br" TargetMode="External"/><Relationship Id="rId5" Type="http://schemas.openxmlformats.org/officeDocument/2006/relationships/hyperlink" Target="mailto:centropedagogico.camboriu@ifc.edu.br" TargetMode="External"/><Relationship Id="rId4" Type="http://schemas.openxmlformats.org/officeDocument/2006/relationships/hyperlink" Target="mailto:aee.camboriu@ifc.edu.br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segurancadotrabalho.tec.camboriu@ifc.edu.br" TargetMode="External"/><Relationship Id="rId3" Type="http://schemas.openxmlformats.org/officeDocument/2006/relationships/hyperlink" Target="mailto:agropecuaria.tec.camboriu@ifc.edu.br" TargetMode="External"/><Relationship Id="rId7" Type="http://schemas.openxmlformats.org/officeDocument/2006/relationships/hyperlink" Target="mailto:defesacivil.tec.camboriu@ifc.edu.br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proeja.tec.camboriu@ifc.edu.br" TargetMode="External"/><Relationship Id="rId5" Type="http://schemas.openxmlformats.org/officeDocument/2006/relationships/hyperlink" Target="mailto:hospedagem.tec.camboriu@ifc.edu.br" TargetMode="External"/><Relationship Id="rId4" Type="http://schemas.openxmlformats.org/officeDocument/2006/relationships/hyperlink" Target="mailto:controleambiental.tec.camboriu@ifc.edu.br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ilto:sistemasparainternet.grad.camboriu@ifc.edu.br" TargetMode="External"/><Relationship Id="rId3" Type="http://schemas.openxmlformats.org/officeDocument/2006/relationships/hyperlink" Target="mailto:agronomia.grad.camboriu@ifc.edu.br" TargetMode="External"/><Relationship Id="rId7" Type="http://schemas.openxmlformats.org/officeDocument/2006/relationships/hyperlink" Target="mailto:negociosimobiliarios.grad.camboriu@ifc.edu.br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pedagogia.grad.camboriu@ifc.edu.br" TargetMode="External"/><Relationship Id="rId5" Type="http://schemas.openxmlformats.org/officeDocument/2006/relationships/hyperlink" Target="mailto:matem&#225;tica.grad.camboriu@ifc.edu.br" TargetMode="External"/><Relationship Id="rId4" Type="http://schemas.openxmlformats.org/officeDocument/2006/relationships/hyperlink" Target="mailto:sistemasdeinformacao.grad.camboriu@ifc.edu.br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mailto:depe.camboriu@ifc.edu.br" TargetMode="External"/><Relationship Id="rId3" Type="http://schemas.openxmlformats.org/officeDocument/2006/relationships/hyperlink" Target="mailto:registroacademico.sombrio@ifc.edu.br" TargetMode="External"/><Relationship Id="rId7" Type="http://schemas.openxmlformats.org/officeDocument/2006/relationships/hyperlink" Target="mailto:estagios.camboriu@ifc.edu.br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extens&#227;o.camboriu@ifc.edu.br" TargetMode="External"/><Relationship Id="rId11" Type="http://schemas.openxmlformats.org/officeDocument/2006/relationships/hyperlink" Target="mailto:direcao.camboriu@ifc.edu.br" TargetMode="External"/><Relationship Id="rId5" Type="http://schemas.openxmlformats.org/officeDocument/2006/relationships/hyperlink" Target="mailto:e.sombrio@ifc.edu.br" TargetMode="External"/><Relationship Id="rId10" Type="http://schemas.openxmlformats.org/officeDocument/2006/relationships/hyperlink" Target="mailto:cges.camboriu@ifc.edu.br" TargetMode="External"/><Relationship Id="rId4" Type="http://schemas.openxmlformats.org/officeDocument/2006/relationships/hyperlink" Target="mailto:biblioteca.camboriu@ifc.edu.br" TargetMode="External"/><Relationship Id="rId9" Type="http://schemas.openxmlformats.org/officeDocument/2006/relationships/hyperlink" Target="mailto:cget.camboriu@ifc.edu.br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4"/>
          <p:cNvSpPr txBox="1">
            <a:spLocks noGrp="1"/>
          </p:cNvSpPr>
          <p:nvPr>
            <p:ph type="subTitle" idx="1"/>
          </p:nvPr>
        </p:nvSpPr>
        <p:spPr>
          <a:xfrm>
            <a:off x="2417135" y="4841358"/>
            <a:ext cx="4118344" cy="3021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accent5">
                    <a:lumMod val="75000"/>
                  </a:schemeClr>
                </a:solidFill>
              </a:rPr>
              <a:t>Elaborado pelo Prof. Me. Matheus Trindade Velasques</a:t>
            </a:r>
            <a:endParaRPr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7" name="Google Shape;227;p24"/>
          <p:cNvSpPr txBox="1">
            <a:spLocks noGrp="1"/>
          </p:cNvSpPr>
          <p:nvPr>
            <p:ph type="ctrTitle"/>
          </p:nvPr>
        </p:nvSpPr>
        <p:spPr>
          <a:xfrm>
            <a:off x="948074" y="592293"/>
            <a:ext cx="7247850" cy="1914332"/>
          </a:xfrm>
          <a:prstGeom prst="rect">
            <a:avLst/>
          </a:prstGeom>
        </p:spPr>
        <p:txBody>
          <a:bodyPr spcFirstLastPara="1" wrap="square" lIns="91425" tIns="90000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accent5">
                    <a:lumMod val="75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Guia de Comunicação do estudante</a:t>
            </a:r>
            <a:endParaRPr dirty="0">
              <a:solidFill>
                <a:schemeClr val="accent5">
                  <a:lumMod val="75000"/>
                </a:schemeClr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" name="Google Shape;227;p24">
            <a:extLst>
              <a:ext uri="{FF2B5EF4-FFF2-40B4-BE49-F238E27FC236}">
                <a16:creationId xmlns:a16="http://schemas.microsoft.com/office/drawing/2014/main" id="{AEF92036-0859-428C-9DD1-0299012A7D81}"/>
              </a:ext>
            </a:extLst>
          </p:cNvPr>
          <p:cNvSpPr txBox="1">
            <a:spLocks/>
          </p:cNvSpPr>
          <p:nvPr/>
        </p:nvSpPr>
        <p:spPr>
          <a:xfrm>
            <a:off x="1251097" y="2636875"/>
            <a:ext cx="6641805" cy="136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6000"/>
              <a:buFont typeface="Fira Sans Extra Condensed"/>
              <a:buNone/>
              <a:defRPr sz="6000" b="0" i="0" u="none" strike="noStrike" cap="none">
                <a:solidFill>
                  <a:srgbClr val="D9F23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5200"/>
              <a:buFont typeface="Fira Sans Extra Condensed"/>
              <a:buNone/>
              <a:defRPr sz="5200" b="0" i="0" u="none" strike="noStrike" cap="none">
                <a:solidFill>
                  <a:srgbClr val="D9F23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5200"/>
              <a:buFont typeface="Fira Sans Extra Condensed"/>
              <a:buNone/>
              <a:defRPr sz="5200" b="0" i="0" u="none" strike="noStrike" cap="none">
                <a:solidFill>
                  <a:srgbClr val="D9F23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5200"/>
              <a:buFont typeface="Fira Sans Extra Condensed"/>
              <a:buNone/>
              <a:defRPr sz="5200" b="0" i="0" u="none" strike="noStrike" cap="none">
                <a:solidFill>
                  <a:srgbClr val="D9F23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5200"/>
              <a:buFont typeface="Fira Sans Extra Condensed"/>
              <a:buNone/>
              <a:defRPr sz="5200" b="0" i="0" u="none" strike="noStrike" cap="none">
                <a:solidFill>
                  <a:srgbClr val="D9F23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5200"/>
              <a:buFont typeface="Fira Sans Extra Condensed"/>
              <a:buNone/>
              <a:defRPr sz="5200" b="0" i="0" u="none" strike="noStrike" cap="none">
                <a:solidFill>
                  <a:srgbClr val="D9F23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5200"/>
              <a:buFont typeface="Fira Sans Extra Condensed"/>
              <a:buNone/>
              <a:defRPr sz="5200" b="0" i="0" u="none" strike="noStrike" cap="none">
                <a:solidFill>
                  <a:srgbClr val="D9F23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5200"/>
              <a:buFont typeface="Fira Sans Extra Condensed"/>
              <a:buNone/>
              <a:defRPr sz="5200" b="0" i="0" u="none" strike="noStrike" cap="none">
                <a:solidFill>
                  <a:srgbClr val="D9F23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5200"/>
              <a:buFont typeface="Fira Sans Extra Condensed"/>
              <a:buNone/>
              <a:defRPr sz="5200" b="0" i="0" u="none" strike="noStrike" cap="none">
                <a:solidFill>
                  <a:srgbClr val="D9F23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pt-BR" sz="3600" dirty="0">
                <a:solidFill>
                  <a:schemeClr val="accent5">
                    <a:lumMod val="75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INSTITUTO FEDERAL CATARINENSE</a:t>
            </a:r>
          </a:p>
          <a:p>
            <a:r>
              <a:rPr lang="pt-BR" sz="3600" dirty="0">
                <a:solidFill>
                  <a:schemeClr val="accent5">
                    <a:lumMod val="75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Campus Camboriú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"/>
          <p:cNvSpPr txBox="1">
            <a:spLocks noGrp="1"/>
          </p:cNvSpPr>
          <p:nvPr>
            <p:ph type="ctrTitle"/>
          </p:nvPr>
        </p:nvSpPr>
        <p:spPr>
          <a:xfrm>
            <a:off x="1087472" y="966234"/>
            <a:ext cx="1060305" cy="32110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900" dirty="0"/>
              <a:t>2</a:t>
            </a:r>
            <a:endParaRPr sz="19900" dirty="0"/>
          </a:p>
        </p:txBody>
      </p:sp>
      <p:sp>
        <p:nvSpPr>
          <p:cNvPr id="251" name="Google Shape;251;p26"/>
          <p:cNvSpPr txBox="1">
            <a:spLocks noGrp="1"/>
          </p:cNvSpPr>
          <p:nvPr>
            <p:ph type="subTitle" idx="1"/>
          </p:nvPr>
        </p:nvSpPr>
        <p:spPr>
          <a:xfrm>
            <a:off x="3824945" y="1859309"/>
            <a:ext cx="5302102" cy="14248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>
                <a:solidFill>
                  <a:schemeClr val="bg1"/>
                </a:solidFill>
              </a:rPr>
              <a:t>Como escrever minha mensagem?</a:t>
            </a:r>
          </a:p>
        </p:txBody>
      </p:sp>
      <p:sp>
        <p:nvSpPr>
          <p:cNvPr id="253" name="Google Shape;253;p26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3469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0"/>
          <p:cNvSpPr txBox="1">
            <a:spLocks noGrp="1"/>
          </p:cNvSpPr>
          <p:nvPr>
            <p:ph type="subTitle" idx="1"/>
          </p:nvPr>
        </p:nvSpPr>
        <p:spPr>
          <a:xfrm>
            <a:off x="1077186" y="3778097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Esse</a:t>
            </a:r>
            <a:r>
              <a:rPr lang="es" dirty="0"/>
              <a:t> é o canal oficial de trabalho e comunicação dos professores do IFC – Campus Avançado Sombrio.</a:t>
            </a:r>
            <a:endParaRPr dirty="0"/>
          </a:p>
        </p:txBody>
      </p:sp>
      <p:sp>
        <p:nvSpPr>
          <p:cNvPr id="344" name="Google Shape;344;p30"/>
          <p:cNvSpPr txBox="1">
            <a:spLocks noGrp="1"/>
          </p:cNvSpPr>
          <p:nvPr>
            <p:ph type="subTitle" idx="2"/>
          </p:nvPr>
        </p:nvSpPr>
        <p:spPr>
          <a:xfrm>
            <a:off x="3741486" y="3778097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dirty="0"/>
              <a:t>Jamais! Estamos aqui para auxiliá-lo(a) em sua jornada estudantil. Todo e-mail com dúvidas e sugestões é bem-vindo!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30"/>
          <p:cNvSpPr txBox="1">
            <a:spLocks noGrp="1"/>
          </p:cNvSpPr>
          <p:nvPr>
            <p:ph type="ctrTitle"/>
          </p:nvPr>
        </p:nvSpPr>
        <p:spPr>
          <a:xfrm>
            <a:off x="920264" y="3050938"/>
            <a:ext cx="1974922" cy="7798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ENVIE MENSAGEM APENAS PARA O </a:t>
            </a:r>
            <a:br>
              <a:rPr lang="es" dirty="0"/>
            </a:br>
            <a:r>
              <a:rPr lang="es" dirty="0"/>
              <a:t>E-MAIL INSTITUCIONAL</a:t>
            </a:r>
            <a:endParaRPr dirty="0"/>
          </a:p>
        </p:txBody>
      </p:sp>
      <p:sp>
        <p:nvSpPr>
          <p:cNvPr id="346" name="Google Shape;346;p30"/>
          <p:cNvSpPr txBox="1">
            <a:spLocks noGrp="1"/>
          </p:cNvSpPr>
          <p:nvPr>
            <p:ph type="ctrTitle" idx="3"/>
          </p:nvPr>
        </p:nvSpPr>
        <p:spPr>
          <a:xfrm>
            <a:off x="3508246" y="2966611"/>
            <a:ext cx="2192900" cy="86417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O(A) PROFESSOR(A) VAI SE INCOMODAR COM A MINHA MENSAGEM?</a:t>
            </a:r>
            <a:endParaRPr dirty="0"/>
          </a:p>
        </p:txBody>
      </p:sp>
      <p:sp>
        <p:nvSpPr>
          <p:cNvPr id="347" name="Google Shape;347;p30"/>
          <p:cNvSpPr txBox="1">
            <a:spLocks noGrp="1"/>
          </p:cNvSpPr>
          <p:nvPr>
            <p:ph type="subTitle" idx="4"/>
          </p:nvPr>
        </p:nvSpPr>
        <p:spPr>
          <a:xfrm>
            <a:off x="6405736" y="3778097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Dê</a:t>
            </a:r>
            <a:r>
              <a:rPr lang="es" dirty="0"/>
              <a:t> uma olhada nos modelos de e-mail elaborados para te ajudar!</a:t>
            </a:r>
            <a:endParaRPr dirty="0"/>
          </a:p>
        </p:txBody>
      </p:sp>
      <p:sp>
        <p:nvSpPr>
          <p:cNvPr id="348" name="Google Shape;348;p30"/>
          <p:cNvSpPr txBox="1">
            <a:spLocks noGrp="1"/>
          </p:cNvSpPr>
          <p:nvPr>
            <p:ph type="ctrTitle" idx="5"/>
          </p:nvPr>
        </p:nvSpPr>
        <p:spPr>
          <a:xfrm>
            <a:off x="6283035" y="2966611"/>
            <a:ext cx="2043547" cy="86417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N</a:t>
            </a:r>
            <a:r>
              <a:rPr lang="es" dirty="0"/>
              <a:t>ÃO ME SINTO SEGURO EM ESCREVER! E AGORA?</a:t>
            </a:r>
            <a:endParaRPr dirty="0"/>
          </a:p>
        </p:txBody>
      </p:sp>
      <p:grpSp>
        <p:nvGrpSpPr>
          <p:cNvPr id="349" name="Google Shape;349;p30"/>
          <p:cNvGrpSpPr/>
          <p:nvPr/>
        </p:nvGrpSpPr>
        <p:grpSpPr>
          <a:xfrm>
            <a:off x="1432876" y="2024600"/>
            <a:ext cx="6278241" cy="909900"/>
            <a:chOff x="1432876" y="2024600"/>
            <a:chExt cx="6278241" cy="909900"/>
          </a:xfrm>
        </p:grpSpPr>
        <p:sp>
          <p:nvSpPr>
            <p:cNvPr id="350" name="Google Shape;350;p30"/>
            <p:cNvSpPr/>
            <p:nvPr/>
          </p:nvSpPr>
          <p:spPr>
            <a:xfrm>
              <a:off x="4097067" y="2024600"/>
              <a:ext cx="949800" cy="909900"/>
            </a:xfrm>
            <a:prstGeom prst="rect">
              <a:avLst/>
            </a:prstGeom>
            <a:solidFill>
              <a:srgbClr val="D9F2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6761317" y="2024600"/>
              <a:ext cx="949800" cy="909900"/>
            </a:xfrm>
            <a:prstGeom prst="rect">
              <a:avLst/>
            </a:prstGeom>
            <a:solidFill>
              <a:srgbClr val="D9F2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1432876" y="2024600"/>
              <a:ext cx="949800" cy="909900"/>
            </a:xfrm>
            <a:prstGeom prst="rect">
              <a:avLst/>
            </a:prstGeom>
            <a:solidFill>
              <a:srgbClr val="D9F2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3" name="Google Shape;353;p30"/>
            <p:cNvGrpSpPr/>
            <p:nvPr/>
          </p:nvGrpSpPr>
          <p:grpSpPr>
            <a:xfrm>
              <a:off x="4403087" y="2331536"/>
              <a:ext cx="337761" cy="328169"/>
              <a:chOff x="-1333200" y="2770450"/>
              <a:chExt cx="291450" cy="292225"/>
            </a:xfrm>
          </p:grpSpPr>
          <p:sp>
            <p:nvSpPr>
              <p:cNvPr id="354" name="Google Shape;354;p30"/>
              <p:cNvSpPr/>
              <p:nvPr/>
            </p:nvSpPr>
            <p:spPr>
              <a:xfrm>
                <a:off x="-1299325" y="2808250"/>
                <a:ext cx="222925" cy="134725"/>
              </a:xfrm>
              <a:custGeom>
                <a:avLst/>
                <a:gdLst/>
                <a:ahLst/>
                <a:cxnLst/>
                <a:rect l="l" t="t" r="r" b="b"/>
                <a:pathLst>
                  <a:path w="8917" h="5389" extrusionOk="0">
                    <a:moveTo>
                      <a:pt x="7877" y="631"/>
                    </a:moveTo>
                    <a:cubicBezTo>
                      <a:pt x="8066" y="631"/>
                      <a:pt x="8223" y="789"/>
                      <a:pt x="8223" y="978"/>
                    </a:cubicBezTo>
                    <a:cubicBezTo>
                      <a:pt x="8223" y="1167"/>
                      <a:pt x="8066" y="1324"/>
                      <a:pt x="7877" y="1324"/>
                    </a:cubicBezTo>
                    <a:cubicBezTo>
                      <a:pt x="7656" y="1324"/>
                      <a:pt x="7498" y="1167"/>
                      <a:pt x="7498" y="978"/>
                    </a:cubicBezTo>
                    <a:cubicBezTo>
                      <a:pt x="7498" y="789"/>
                      <a:pt x="7656" y="631"/>
                      <a:pt x="7877" y="631"/>
                    </a:cubicBezTo>
                    <a:close/>
                    <a:moveTo>
                      <a:pt x="3056" y="1293"/>
                    </a:moveTo>
                    <a:cubicBezTo>
                      <a:pt x="3245" y="1293"/>
                      <a:pt x="3403" y="1450"/>
                      <a:pt x="3403" y="1639"/>
                    </a:cubicBezTo>
                    <a:cubicBezTo>
                      <a:pt x="3403" y="1828"/>
                      <a:pt x="3245" y="1986"/>
                      <a:pt x="3056" y="1986"/>
                    </a:cubicBezTo>
                    <a:cubicBezTo>
                      <a:pt x="2867" y="1986"/>
                      <a:pt x="2710" y="1828"/>
                      <a:pt x="2710" y="1639"/>
                    </a:cubicBezTo>
                    <a:cubicBezTo>
                      <a:pt x="2741" y="1450"/>
                      <a:pt x="2899" y="1293"/>
                      <a:pt x="3056" y="1293"/>
                    </a:cubicBezTo>
                    <a:close/>
                    <a:moveTo>
                      <a:pt x="5797" y="3340"/>
                    </a:moveTo>
                    <a:cubicBezTo>
                      <a:pt x="6018" y="3340"/>
                      <a:pt x="6175" y="3498"/>
                      <a:pt x="6175" y="3687"/>
                    </a:cubicBezTo>
                    <a:cubicBezTo>
                      <a:pt x="6175" y="3876"/>
                      <a:pt x="6018" y="4034"/>
                      <a:pt x="5797" y="4034"/>
                    </a:cubicBezTo>
                    <a:cubicBezTo>
                      <a:pt x="5608" y="4034"/>
                      <a:pt x="5451" y="3876"/>
                      <a:pt x="5451" y="3687"/>
                    </a:cubicBezTo>
                    <a:cubicBezTo>
                      <a:pt x="5451" y="3498"/>
                      <a:pt x="5608" y="3340"/>
                      <a:pt x="5797" y="3340"/>
                    </a:cubicBezTo>
                    <a:close/>
                    <a:moveTo>
                      <a:pt x="1008" y="4034"/>
                    </a:moveTo>
                    <a:cubicBezTo>
                      <a:pt x="1198" y="4034"/>
                      <a:pt x="1355" y="4191"/>
                      <a:pt x="1355" y="4412"/>
                    </a:cubicBezTo>
                    <a:cubicBezTo>
                      <a:pt x="1355" y="4601"/>
                      <a:pt x="1198" y="4758"/>
                      <a:pt x="1008" y="4758"/>
                    </a:cubicBezTo>
                    <a:cubicBezTo>
                      <a:pt x="819" y="4758"/>
                      <a:pt x="662" y="4601"/>
                      <a:pt x="662" y="4412"/>
                    </a:cubicBezTo>
                    <a:cubicBezTo>
                      <a:pt x="662" y="4191"/>
                      <a:pt x="819" y="4034"/>
                      <a:pt x="1008" y="4034"/>
                    </a:cubicBezTo>
                    <a:close/>
                    <a:moveTo>
                      <a:pt x="7908" y="1"/>
                    </a:moveTo>
                    <a:cubicBezTo>
                      <a:pt x="7341" y="1"/>
                      <a:pt x="6868" y="474"/>
                      <a:pt x="6868" y="1009"/>
                    </a:cubicBezTo>
                    <a:cubicBezTo>
                      <a:pt x="6868" y="1198"/>
                      <a:pt x="6963" y="1419"/>
                      <a:pt x="7026" y="1576"/>
                    </a:cubicBezTo>
                    <a:lnTo>
                      <a:pt x="6112" y="2742"/>
                    </a:lnTo>
                    <a:cubicBezTo>
                      <a:pt x="6032" y="2722"/>
                      <a:pt x="5943" y="2711"/>
                      <a:pt x="5850" y="2711"/>
                    </a:cubicBezTo>
                    <a:cubicBezTo>
                      <a:pt x="5650" y="2711"/>
                      <a:pt x="5434" y="2760"/>
                      <a:pt x="5262" y="2868"/>
                    </a:cubicBezTo>
                    <a:lnTo>
                      <a:pt x="4096" y="1954"/>
                    </a:lnTo>
                    <a:cubicBezTo>
                      <a:pt x="4127" y="1891"/>
                      <a:pt x="4127" y="1765"/>
                      <a:pt x="4127" y="1639"/>
                    </a:cubicBezTo>
                    <a:cubicBezTo>
                      <a:pt x="4127" y="1104"/>
                      <a:pt x="3655" y="631"/>
                      <a:pt x="3088" y="631"/>
                    </a:cubicBezTo>
                    <a:cubicBezTo>
                      <a:pt x="2552" y="631"/>
                      <a:pt x="2080" y="1104"/>
                      <a:pt x="2080" y="1639"/>
                    </a:cubicBezTo>
                    <a:cubicBezTo>
                      <a:pt x="2080" y="1828"/>
                      <a:pt x="2143" y="2049"/>
                      <a:pt x="2237" y="2206"/>
                    </a:cubicBezTo>
                    <a:lnTo>
                      <a:pt x="1324" y="3372"/>
                    </a:lnTo>
                    <a:cubicBezTo>
                      <a:pt x="1261" y="3340"/>
                      <a:pt x="1134" y="3340"/>
                      <a:pt x="1008" y="3340"/>
                    </a:cubicBezTo>
                    <a:cubicBezTo>
                      <a:pt x="441" y="3340"/>
                      <a:pt x="0" y="3813"/>
                      <a:pt x="0" y="4349"/>
                    </a:cubicBezTo>
                    <a:cubicBezTo>
                      <a:pt x="0" y="4947"/>
                      <a:pt x="441" y="5388"/>
                      <a:pt x="1008" y="5388"/>
                    </a:cubicBezTo>
                    <a:cubicBezTo>
                      <a:pt x="1576" y="5388"/>
                      <a:pt x="2017" y="4916"/>
                      <a:pt x="2017" y="4349"/>
                    </a:cubicBezTo>
                    <a:cubicBezTo>
                      <a:pt x="2017" y="4160"/>
                      <a:pt x="1954" y="3971"/>
                      <a:pt x="1859" y="3813"/>
                    </a:cubicBezTo>
                    <a:lnTo>
                      <a:pt x="2773" y="2616"/>
                    </a:lnTo>
                    <a:cubicBezTo>
                      <a:pt x="2875" y="2650"/>
                      <a:pt x="2980" y="2667"/>
                      <a:pt x="3087" y="2667"/>
                    </a:cubicBezTo>
                    <a:cubicBezTo>
                      <a:pt x="3278" y="2667"/>
                      <a:pt x="3473" y="2611"/>
                      <a:pt x="3655" y="2490"/>
                    </a:cubicBezTo>
                    <a:lnTo>
                      <a:pt x="4821" y="3403"/>
                    </a:lnTo>
                    <a:cubicBezTo>
                      <a:pt x="4789" y="3498"/>
                      <a:pt x="4789" y="3624"/>
                      <a:pt x="4789" y="3719"/>
                    </a:cubicBezTo>
                    <a:cubicBezTo>
                      <a:pt x="4789" y="4286"/>
                      <a:pt x="5262" y="4758"/>
                      <a:pt x="5797" y="4758"/>
                    </a:cubicBezTo>
                    <a:cubicBezTo>
                      <a:pt x="6364" y="4758"/>
                      <a:pt x="6837" y="4286"/>
                      <a:pt x="6837" y="3719"/>
                    </a:cubicBezTo>
                    <a:cubicBezTo>
                      <a:pt x="6837" y="3529"/>
                      <a:pt x="6742" y="3340"/>
                      <a:pt x="6679" y="3183"/>
                    </a:cubicBezTo>
                    <a:lnTo>
                      <a:pt x="7593" y="1986"/>
                    </a:lnTo>
                    <a:cubicBezTo>
                      <a:pt x="7656" y="2049"/>
                      <a:pt x="7782" y="2049"/>
                      <a:pt x="7908" y="2049"/>
                    </a:cubicBezTo>
                    <a:cubicBezTo>
                      <a:pt x="8444" y="2049"/>
                      <a:pt x="8916" y="1576"/>
                      <a:pt x="8916" y="1009"/>
                    </a:cubicBezTo>
                    <a:cubicBezTo>
                      <a:pt x="8916" y="474"/>
                      <a:pt x="8444" y="1"/>
                      <a:pt x="7908" y="1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0"/>
              <p:cNvSpPr/>
              <p:nvPr/>
            </p:nvSpPr>
            <p:spPr>
              <a:xfrm>
                <a:off x="-1333200" y="2770450"/>
                <a:ext cx="291450" cy="292225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1689" extrusionOk="0">
                    <a:moveTo>
                      <a:pt x="10586" y="725"/>
                    </a:moveTo>
                    <a:cubicBezTo>
                      <a:pt x="10807" y="725"/>
                      <a:pt x="10964" y="883"/>
                      <a:pt x="10964" y="1072"/>
                    </a:cubicBezTo>
                    <a:lnTo>
                      <a:pt x="10964" y="7593"/>
                    </a:lnTo>
                    <a:lnTo>
                      <a:pt x="631" y="7593"/>
                    </a:lnTo>
                    <a:lnTo>
                      <a:pt x="631" y="1072"/>
                    </a:lnTo>
                    <a:cubicBezTo>
                      <a:pt x="662" y="883"/>
                      <a:pt x="820" y="725"/>
                      <a:pt x="977" y="725"/>
                    </a:cubicBezTo>
                    <a:close/>
                    <a:moveTo>
                      <a:pt x="10996" y="8286"/>
                    </a:moveTo>
                    <a:lnTo>
                      <a:pt x="10996" y="8633"/>
                    </a:lnTo>
                    <a:cubicBezTo>
                      <a:pt x="10996" y="8822"/>
                      <a:pt x="10838" y="8980"/>
                      <a:pt x="10618" y="8980"/>
                    </a:cubicBezTo>
                    <a:lnTo>
                      <a:pt x="1009" y="8980"/>
                    </a:lnTo>
                    <a:cubicBezTo>
                      <a:pt x="820" y="8980"/>
                      <a:pt x="662" y="8822"/>
                      <a:pt x="662" y="8633"/>
                    </a:cubicBezTo>
                    <a:lnTo>
                      <a:pt x="662" y="8286"/>
                    </a:lnTo>
                    <a:close/>
                    <a:moveTo>
                      <a:pt x="6617" y="9641"/>
                    </a:moveTo>
                    <a:lnTo>
                      <a:pt x="6932" y="11027"/>
                    </a:lnTo>
                    <a:lnTo>
                      <a:pt x="4632" y="11027"/>
                    </a:lnTo>
                    <a:lnTo>
                      <a:pt x="4947" y="9641"/>
                    </a:lnTo>
                    <a:close/>
                    <a:moveTo>
                      <a:pt x="1009" y="1"/>
                    </a:moveTo>
                    <a:cubicBezTo>
                      <a:pt x="473" y="1"/>
                      <a:pt x="1" y="473"/>
                      <a:pt x="1" y="1040"/>
                    </a:cubicBezTo>
                    <a:lnTo>
                      <a:pt x="1" y="8570"/>
                    </a:lnTo>
                    <a:cubicBezTo>
                      <a:pt x="1" y="9137"/>
                      <a:pt x="473" y="9610"/>
                      <a:pt x="1009" y="9610"/>
                    </a:cubicBezTo>
                    <a:lnTo>
                      <a:pt x="4285" y="9610"/>
                    </a:lnTo>
                    <a:lnTo>
                      <a:pt x="3970" y="10996"/>
                    </a:lnTo>
                    <a:lnTo>
                      <a:pt x="3057" y="10996"/>
                    </a:lnTo>
                    <a:cubicBezTo>
                      <a:pt x="2868" y="10996"/>
                      <a:pt x="2710" y="11153"/>
                      <a:pt x="2710" y="11342"/>
                    </a:cubicBezTo>
                    <a:cubicBezTo>
                      <a:pt x="2710" y="11531"/>
                      <a:pt x="2868" y="11689"/>
                      <a:pt x="3057" y="11689"/>
                    </a:cubicBezTo>
                    <a:lnTo>
                      <a:pt x="8538" y="11689"/>
                    </a:lnTo>
                    <a:cubicBezTo>
                      <a:pt x="8727" y="11689"/>
                      <a:pt x="8885" y="11531"/>
                      <a:pt x="8885" y="11342"/>
                    </a:cubicBezTo>
                    <a:cubicBezTo>
                      <a:pt x="8885" y="11153"/>
                      <a:pt x="8727" y="10996"/>
                      <a:pt x="8538" y="10996"/>
                    </a:cubicBezTo>
                    <a:lnTo>
                      <a:pt x="7625" y="10996"/>
                    </a:lnTo>
                    <a:lnTo>
                      <a:pt x="7310" y="9610"/>
                    </a:lnTo>
                    <a:lnTo>
                      <a:pt x="10618" y="9610"/>
                    </a:lnTo>
                    <a:cubicBezTo>
                      <a:pt x="11185" y="9610"/>
                      <a:pt x="11657" y="9137"/>
                      <a:pt x="11657" y="8570"/>
                    </a:cubicBezTo>
                    <a:lnTo>
                      <a:pt x="11657" y="1040"/>
                    </a:lnTo>
                    <a:cubicBezTo>
                      <a:pt x="11657" y="473"/>
                      <a:pt x="11185" y="1"/>
                      <a:pt x="10618" y="1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9" name="Google Shape;359;p30"/>
            <p:cNvSpPr/>
            <p:nvPr/>
          </p:nvSpPr>
          <p:spPr>
            <a:xfrm>
              <a:off x="7063394" y="2323255"/>
              <a:ext cx="354938" cy="344701"/>
            </a:xfrm>
            <a:custGeom>
              <a:avLst/>
              <a:gdLst/>
              <a:ahLst/>
              <a:cxnLst/>
              <a:rect l="l" t="t" r="r" b="b"/>
              <a:pathLst>
                <a:path w="13107" h="12729" extrusionOk="0">
                  <a:moveTo>
                    <a:pt x="10240" y="838"/>
                  </a:moveTo>
                  <a:cubicBezTo>
                    <a:pt x="10457" y="838"/>
                    <a:pt x="10681" y="882"/>
                    <a:pt x="10902" y="977"/>
                  </a:cubicBezTo>
                  <a:cubicBezTo>
                    <a:pt x="11752" y="1323"/>
                    <a:pt x="12130" y="2332"/>
                    <a:pt x="11784" y="3151"/>
                  </a:cubicBezTo>
                  <a:cubicBezTo>
                    <a:pt x="11505" y="3793"/>
                    <a:pt x="10877" y="4159"/>
                    <a:pt x="10226" y="4159"/>
                  </a:cubicBezTo>
                  <a:cubicBezTo>
                    <a:pt x="9920" y="4159"/>
                    <a:pt x="9609" y="4078"/>
                    <a:pt x="9326" y="3907"/>
                  </a:cubicBezTo>
                  <a:cubicBezTo>
                    <a:pt x="8917" y="3592"/>
                    <a:pt x="8602" y="3056"/>
                    <a:pt x="8602" y="2521"/>
                  </a:cubicBezTo>
                  <a:cubicBezTo>
                    <a:pt x="8627" y="1538"/>
                    <a:pt x="9377" y="838"/>
                    <a:pt x="10240" y="838"/>
                  </a:cubicBezTo>
                  <a:close/>
                  <a:moveTo>
                    <a:pt x="11059" y="4852"/>
                  </a:moveTo>
                  <a:lnTo>
                    <a:pt x="11059" y="5990"/>
                  </a:lnTo>
                  <a:lnTo>
                    <a:pt x="10555" y="5514"/>
                  </a:lnTo>
                  <a:cubicBezTo>
                    <a:pt x="10476" y="5435"/>
                    <a:pt x="10366" y="5395"/>
                    <a:pt x="10256" y="5395"/>
                  </a:cubicBezTo>
                  <a:cubicBezTo>
                    <a:pt x="10146" y="5395"/>
                    <a:pt x="10035" y="5435"/>
                    <a:pt x="9957" y="5514"/>
                  </a:cubicBezTo>
                  <a:lnTo>
                    <a:pt x="9421" y="6049"/>
                  </a:lnTo>
                  <a:lnTo>
                    <a:pt x="9421" y="4852"/>
                  </a:lnTo>
                  <a:cubicBezTo>
                    <a:pt x="9673" y="4946"/>
                    <a:pt x="9949" y="4994"/>
                    <a:pt x="10228" y="4994"/>
                  </a:cubicBezTo>
                  <a:cubicBezTo>
                    <a:pt x="10508" y="4994"/>
                    <a:pt x="10791" y="4946"/>
                    <a:pt x="11059" y="4852"/>
                  </a:cubicBezTo>
                  <a:close/>
                  <a:moveTo>
                    <a:pt x="11847" y="11027"/>
                  </a:moveTo>
                  <a:cubicBezTo>
                    <a:pt x="11658" y="11531"/>
                    <a:pt x="11217" y="11846"/>
                    <a:pt x="10681" y="11846"/>
                  </a:cubicBezTo>
                  <a:lnTo>
                    <a:pt x="3782" y="11846"/>
                  </a:lnTo>
                  <a:cubicBezTo>
                    <a:pt x="3971" y="11625"/>
                    <a:pt x="4097" y="11342"/>
                    <a:pt x="4128" y="11027"/>
                  </a:cubicBezTo>
                  <a:close/>
                  <a:moveTo>
                    <a:pt x="8444" y="851"/>
                  </a:moveTo>
                  <a:cubicBezTo>
                    <a:pt x="7531" y="1890"/>
                    <a:pt x="7594" y="3466"/>
                    <a:pt x="8633" y="4379"/>
                  </a:cubicBezTo>
                  <a:lnTo>
                    <a:pt x="8633" y="7089"/>
                  </a:lnTo>
                  <a:cubicBezTo>
                    <a:pt x="8633" y="7246"/>
                    <a:pt x="8759" y="7404"/>
                    <a:pt x="8854" y="7467"/>
                  </a:cubicBezTo>
                  <a:cubicBezTo>
                    <a:pt x="8916" y="7504"/>
                    <a:pt x="8978" y="7522"/>
                    <a:pt x="9038" y="7522"/>
                  </a:cubicBezTo>
                  <a:cubicBezTo>
                    <a:pt x="9131" y="7522"/>
                    <a:pt x="9219" y="7480"/>
                    <a:pt x="9295" y="7404"/>
                  </a:cubicBezTo>
                  <a:lnTo>
                    <a:pt x="10240" y="6459"/>
                  </a:lnTo>
                  <a:lnTo>
                    <a:pt x="10240" y="10271"/>
                  </a:lnTo>
                  <a:lnTo>
                    <a:pt x="3782" y="10271"/>
                  </a:lnTo>
                  <a:cubicBezTo>
                    <a:pt x="3752" y="10262"/>
                    <a:pt x="3724" y="10258"/>
                    <a:pt x="3697" y="10258"/>
                  </a:cubicBezTo>
                  <a:cubicBezTo>
                    <a:pt x="3522" y="10258"/>
                    <a:pt x="3404" y="10426"/>
                    <a:pt x="3404" y="10617"/>
                  </a:cubicBezTo>
                  <a:cubicBezTo>
                    <a:pt x="3404" y="11331"/>
                    <a:pt x="2805" y="11880"/>
                    <a:pt x="2143" y="11880"/>
                  </a:cubicBezTo>
                  <a:cubicBezTo>
                    <a:pt x="1987" y="11880"/>
                    <a:pt x="1827" y="11849"/>
                    <a:pt x="1671" y="11783"/>
                  </a:cubicBezTo>
                  <a:cubicBezTo>
                    <a:pt x="1293" y="11625"/>
                    <a:pt x="1072" y="11342"/>
                    <a:pt x="946" y="10995"/>
                  </a:cubicBezTo>
                  <a:cubicBezTo>
                    <a:pt x="883" y="10743"/>
                    <a:pt x="915" y="10617"/>
                    <a:pt x="915" y="10302"/>
                  </a:cubicBezTo>
                  <a:lnTo>
                    <a:pt x="915" y="851"/>
                  </a:lnTo>
                  <a:close/>
                  <a:moveTo>
                    <a:pt x="442" y="0"/>
                  </a:moveTo>
                  <a:cubicBezTo>
                    <a:pt x="190" y="0"/>
                    <a:pt x="1" y="189"/>
                    <a:pt x="1" y="441"/>
                  </a:cubicBezTo>
                  <a:lnTo>
                    <a:pt x="1" y="10617"/>
                  </a:lnTo>
                  <a:cubicBezTo>
                    <a:pt x="1" y="11783"/>
                    <a:pt x="946" y="12728"/>
                    <a:pt x="2080" y="12728"/>
                  </a:cubicBezTo>
                  <a:lnTo>
                    <a:pt x="10650" y="12728"/>
                  </a:lnTo>
                  <a:cubicBezTo>
                    <a:pt x="11784" y="12728"/>
                    <a:pt x="12729" y="11783"/>
                    <a:pt x="12729" y="10617"/>
                  </a:cubicBezTo>
                  <a:cubicBezTo>
                    <a:pt x="12760" y="10397"/>
                    <a:pt x="12571" y="10208"/>
                    <a:pt x="12319" y="10208"/>
                  </a:cubicBezTo>
                  <a:lnTo>
                    <a:pt x="11122" y="10208"/>
                  </a:lnTo>
                  <a:lnTo>
                    <a:pt x="11122" y="7215"/>
                  </a:lnTo>
                  <a:lnTo>
                    <a:pt x="11217" y="7309"/>
                  </a:lnTo>
                  <a:cubicBezTo>
                    <a:pt x="11301" y="7393"/>
                    <a:pt x="11413" y="7435"/>
                    <a:pt x="11515" y="7435"/>
                  </a:cubicBezTo>
                  <a:cubicBezTo>
                    <a:pt x="11567" y="7435"/>
                    <a:pt x="11616" y="7425"/>
                    <a:pt x="11658" y="7404"/>
                  </a:cubicBezTo>
                  <a:cubicBezTo>
                    <a:pt x="11815" y="7309"/>
                    <a:pt x="11910" y="7215"/>
                    <a:pt x="11910" y="6994"/>
                  </a:cubicBezTo>
                  <a:lnTo>
                    <a:pt x="11910" y="4285"/>
                  </a:lnTo>
                  <a:cubicBezTo>
                    <a:pt x="13107" y="3214"/>
                    <a:pt x="12950" y="1292"/>
                    <a:pt x="11626" y="378"/>
                  </a:cubicBezTo>
                  <a:cubicBezTo>
                    <a:pt x="11437" y="221"/>
                    <a:pt x="11154" y="126"/>
                    <a:pt x="10902" y="63"/>
                  </a:cubicBezTo>
                  <a:cubicBezTo>
                    <a:pt x="10839" y="0"/>
                    <a:pt x="10744" y="0"/>
                    <a:pt x="1065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" name="Google Shape;360;p30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11</a:t>
            </a:fld>
            <a:endParaRPr/>
          </a:p>
        </p:txBody>
      </p:sp>
      <p:grpSp>
        <p:nvGrpSpPr>
          <p:cNvPr id="21" name="Google Shape;4225;p47">
            <a:extLst>
              <a:ext uri="{FF2B5EF4-FFF2-40B4-BE49-F238E27FC236}">
                <a16:creationId xmlns:a16="http://schemas.microsoft.com/office/drawing/2014/main" id="{B4A34E41-431E-41D0-A6A3-D7891CCE6E8F}"/>
              </a:ext>
            </a:extLst>
          </p:cNvPr>
          <p:cNvGrpSpPr/>
          <p:nvPr/>
        </p:nvGrpSpPr>
        <p:grpSpPr>
          <a:xfrm>
            <a:off x="1725668" y="2283122"/>
            <a:ext cx="355263" cy="341621"/>
            <a:chOff x="6272100" y="832575"/>
            <a:chExt cx="424650" cy="483125"/>
          </a:xfrm>
          <a:solidFill>
            <a:srgbClr val="002060"/>
          </a:solidFill>
        </p:grpSpPr>
        <p:sp>
          <p:nvSpPr>
            <p:cNvPr id="22" name="Google Shape;4226;p47">
              <a:extLst>
                <a:ext uri="{FF2B5EF4-FFF2-40B4-BE49-F238E27FC236}">
                  <a16:creationId xmlns:a16="http://schemas.microsoft.com/office/drawing/2014/main" id="{42C1FA16-A69A-4D3C-BE04-A59D014B5EE9}"/>
                </a:ext>
              </a:extLst>
            </p:cNvPr>
            <p:cNvSpPr/>
            <p:nvPr/>
          </p:nvSpPr>
          <p:spPr>
            <a:xfrm>
              <a:off x="6272100" y="832575"/>
              <a:ext cx="424650" cy="483125"/>
            </a:xfrm>
            <a:custGeom>
              <a:avLst/>
              <a:gdLst/>
              <a:ahLst/>
              <a:cxnLst/>
              <a:rect l="l" t="t" r="r" b="b"/>
              <a:pathLst>
                <a:path w="16986" h="19325" extrusionOk="0">
                  <a:moveTo>
                    <a:pt x="2265" y="6537"/>
                  </a:moveTo>
                  <a:lnTo>
                    <a:pt x="2265" y="8334"/>
                  </a:lnTo>
                  <a:lnTo>
                    <a:pt x="1366" y="7437"/>
                  </a:lnTo>
                  <a:lnTo>
                    <a:pt x="2265" y="6537"/>
                  </a:lnTo>
                  <a:close/>
                  <a:moveTo>
                    <a:pt x="14721" y="6537"/>
                  </a:moveTo>
                  <a:lnTo>
                    <a:pt x="15617" y="7437"/>
                  </a:lnTo>
                  <a:lnTo>
                    <a:pt x="14721" y="8334"/>
                  </a:lnTo>
                  <a:lnTo>
                    <a:pt x="14721" y="6537"/>
                  </a:lnTo>
                  <a:close/>
                  <a:moveTo>
                    <a:pt x="13588" y="1132"/>
                  </a:moveTo>
                  <a:lnTo>
                    <a:pt x="13588" y="9466"/>
                  </a:lnTo>
                  <a:lnTo>
                    <a:pt x="10521" y="12531"/>
                  </a:lnTo>
                  <a:lnTo>
                    <a:pt x="6462" y="12531"/>
                  </a:lnTo>
                  <a:lnTo>
                    <a:pt x="3398" y="9466"/>
                  </a:lnTo>
                  <a:lnTo>
                    <a:pt x="3398" y="1132"/>
                  </a:lnTo>
                  <a:close/>
                  <a:moveTo>
                    <a:pt x="1133" y="8802"/>
                  </a:moveTo>
                  <a:lnTo>
                    <a:pt x="5427" y="13099"/>
                  </a:lnTo>
                  <a:lnTo>
                    <a:pt x="1133" y="17392"/>
                  </a:lnTo>
                  <a:lnTo>
                    <a:pt x="1133" y="8802"/>
                  </a:lnTo>
                  <a:close/>
                  <a:moveTo>
                    <a:pt x="15853" y="8802"/>
                  </a:moveTo>
                  <a:lnTo>
                    <a:pt x="15853" y="17392"/>
                  </a:lnTo>
                  <a:lnTo>
                    <a:pt x="11556" y="13099"/>
                  </a:lnTo>
                  <a:lnTo>
                    <a:pt x="15853" y="8802"/>
                  </a:lnTo>
                  <a:close/>
                  <a:moveTo>
                    <a:pt x="10521" y="13663"/>
                  </a:moveTo>
                  <a:lnTo>
                    <a:pt x="15050" y="18192"/>
                  </a:lnTo>
                  <a:lnTo>
                    <a:pt x="1933" y="18192"/>
                  </a:lnTo>
                  <a:lnTo>
                    <a:pt x="6462" y="13663"/>
                  </a:lnTo>
                  <a:close/>
                  <a:moveTo>
                    <a:pt x="2830" y="0"/>
                  </a:moveTo>
                  <a:cubicBezTo>
                    <a:pt x="2516" y="0"/>
                    <a:pt x="2265" y="254"/>
                    <a:pt x="2265" y="568"/>
                  </a:cubicBezTo>
                  <a:lnTo>
                    <a:pt x="2265" y="4937"/>
                  </a:lnTo>
                  <a:lnTo>
                    <a:pt x="164" y="7036"/>
                  </a:lnTo>
                  <a:lnTo>
                    <a:pt x="161" y="7042"/>
                  </a:lnTo>
                  <a:cubicBezTo>
                    <a:pt x="152" y="7051"/>
                    <a:pt x="143" y="7063"/>
                    <a:pt x="134" y="7072"/>
                  </a:cubicBezTo>
                  <a:lnTo>
                    <a:pt x="125" y="7084"/>
                  </a:lnTo>
                  <a:cubicBezTo>
                    <a:pt x="112" y="7096"/>
                    <a:pt x="103" y="7108"/>
                    <a:pt x="94" y="7120"/>
                  </a:cubicBezTo>
                  <a:cubicBezTo>
                    <a:pt x="91" y="7126"/>
                    <a:pt x="88" y="7129"/>
                    <a:pt x="85" y="7132"/>
                  </a:cubicBezTo>
                  <a:cubicBezTo>
                    <a:pt x="85" y="7138"/>
                    <a:pt x="73" y="7153"/>
                    <a:pt x="70" y="7162"/>
                  </a:cubicBezTo>
                  <a:cubicBezTo>
                    <a:pt x="64" y="7171"/>
                    <a:pt x="61" y="7174"/>
                    <a:pt x="58" y="7180"/>
                  </a:cubicBezTo>
                  <a:cubicBezTo>
                    <a:pt x="55" y="7186"/>
                    <a:pt x="52" y="7199"/>
                    <a:pt x="46" y="7208"/>
                  </a:cubicBezTo>
                  <a:cubicBezTo>
                    <a:pt x="43" y="7217"/>
                    <a:pt x="40" y="7220"/>
                    <a:pt x="40" y="7226"/>
                  </a:cubicBezTo>
                  <a:cubicBezTo>
                    <a:pt x="34" y="7241"/>
                    <a:pt x="28" y="7256"/>
                    <a:pt x="25" y="7271"/>
                  </a:cubicBezTo>
                  <a:cubicBezTo>
                    <a:pt x="25" y="7274"/>
                    <a:pt x="22" y="7280"/>
                    <a:pt x="19" y="7283"/>
                  </a:cubicBezTo>
                  <a:cubicBezTo>
                    <a:pt x="16" y="7295"/>
                    <a:pt x="13" y="7307"/>
                    <a:pt x="13" y="7319"/>
                  </a:cubicBezTo>
                  <a:cubicBezTo>
                    <a:pt x="13" y="7325"/>
                    <a:pt x="10" y="7331"/>
                    <a:pt x="10" y="7334"/>
                  </a:cubicBezTo>
                  <a:cubicBezTo>
                    <a:pt x="7" y="7340"/>
                    <a:pt x="4" y="7359"/>
                    <a:pt x="4" y="7371"/>
                  </a:cubicBezTo>
                  <a:lnTo>
                    <a:pt x="4" y="7386"/>
                  </a:lnTo>
                  <a:cubicBezTo>
                    <a:pt x="4" y="7401"/>
                    <a:pt x="1" y="7416"/>
                    <a:pt x="1" y="7434"/>
                  </a:cubicBezTo>
                  <a:lnTo>
                    <a:pt x="1" y="17625"/>
                  </a:lnTo>
                  <a:cubicBezTo>
                    <a:pt x="1" y="18063"/>
                    <a:pt x="170" y="18482"/>
                    <a:pt x="475" y="18799"/>
                  </a:cubicBezTo>
                  <a:cubicBezTo>
                    <a:pt x="481" y="18808"/>
                    <a:pt x="490" y="18817"/>
                    <a:pt x="499" y="18826"/>
                  </a:cubicBezTo>
                  <a:cubicBezTo>
                    <a:pt x="508" y="18833"/>
                    <a:pt x="517" y="18842"/>
                    <a:pt x="526" y="18851"/>
                  </a:cubicBezTo>
                  <a:cubicBezTo>
                    <a:pt x="840" y="19156"/>
                    <a:pt x="1260" y="19325"/>
                    <a:pt x="1698" y="19325"/>
                  </a:cubicBezTo>
                  <a:lnTo>
                    <a:pt x="15285" y="19325"/>
                  </a:lnTo>
                  <a:cubicBezTo>
                    <a:pt x="15723" y="19325"/>
                    <a:pt x="16143" y="19156"/>
                    <a:pt x="16460" y="18854"/>
                  </a:cubicBezTo>
                  <a:cubicBezTo>
                    <a:pt x="16469" y="18845"/>
                    <a:pt x="16478" y="18836"/>
                    <a:pt x="16487" y="18826"/>
                  </a:cubicBezTo>
                  <a:cubicBezTo>
                    <a:pt x="16496" y="18817"/>
                    <a:pt x="16502" y="18808"/>
                    <a:pt x="16511" y="18799"/>
                  </a:cubicBezTo>
                  <a:cubicBezTo>
                    <a:pt x="16816" y="18485"/>
                    <a:pt x="16985" y="18063"/>
                    <a:pt x="16985" y="17628"/>
                  </a:cubicBezTo>
                  <a:lnTo>
                    <a:pt x="16985" y="7437"/>
                  </a:lnTo>
                  <a:cubicBezTo>
                    <a:pt x="16985" y="7419"/>
                    <a:pt x="16985" y="7404"/>
                    <a:pt x="16982" y="7389"/>
                  </a:cubicBezTo>
                  <a:lnTo>
                    <a:pt x="16982" y="7371"/>
                  </a:lnTo>
                  <a:cubicBezTo>
                    <a:pt x="16982" y="7362"/>
                    <a:pt x="16979" y="7350"/>
                    <a:pt x="16976" y="7337"/>
                  </a:cubicBezTo>
                  <a:cubicBezTo>
                    <a:pt x="16973" y="7328"/>
                    <a:pt x="16973" y="7325"/>
                    <a:pt x="16973" y="7319"/>
                  </a:cubicBezTo>
                  <a:cubicBezTo>
                    <a:pt x="16973" y="7316"/>
                    <a:pt x="16967" y="7298"/>
                    <a:pt x="16964" y="7286"/>
                  </a:cubicBezTo>
                  <a:cubicBezTo>
                    <a:pt x="16964" y="7283"/>
                    <a:pt x="16964" y="7277"/>
                    <a:pt x="16961" y="7271"/>
                  </a:cubicBezTo>
                  <a:cubicBezTo>
                    <a:pt x="16958" y="7256"/>
                    <a:pt x="16952" y="7244"/>
                    <a:pt x="16946" y="7229"/>
                  </a:cubicBezTo>
                  <a:cubicBezTo>
                    <a:pt x="16943" y="7223"/>
                    <a:pt x="16940" y="7217"/>
                    <a:pt x="16940" y="7211"/>
                  </a:cubicBezTo>
                  <a:cubicBezTo>
                    <a:pt x="16937" y="7205"/>
                    <a:pt x="16931" y="7193"/>
                    <a:pt x="16925" y="7183"/>
                  </a:cubicBezTo>
                  <a:cubicBezTo>
                    <a:pt x="16922" y="7174"/>
                    <a:pt x="16919" y="7171"/>
                    <a:pt x="16916" y="7165"/>
                  </a:cubicBezTo>
                  <a:cubicBezTo>
                    <a:pt x="16913" y="7159"/>
                    <a:pt x="16904" y="7144"/>
                    <a:pt x="16898" y="7135"/>
                  </a:cubicBezTo>
                  <a:lnTo>
                    <a:pt x="16892" y="7123"/>
                  </a:lnTo>
                  <a:cubicBezTo>
                    <a:pt x="16882" y="7108"/>
                    <a:pt x="16873" y="7096"/>
                    <a:pt x="16861" y="7084"/>
                  </a:cubicBezTo>
                  <a:lnTo>
                    <a:pt x="16852" y="7075"/>
                  </a:lnTo>
                  <a:cubicBezTo>
                    <a:pt x="16843" y="7063"/>
                    <a:pt x="16834" y="7054"/>
                    <a:pt x="16825" y="7045"/>
                  </a:cubicBezTo>
                  <a:lnTo>
                    <a:pt x="16819" y="7039"/>
                  </a:lnTo>
                  <a:lnTo>
                    <a:pt x="14721" y="4937"/>
                  </a:lnTo>
                  <a:lnTo>
                    <a:pt x="14721" y="568"/>
                  </a:lnTo>
                  <a:cubicBezTo>
                    <a:pt x="14721" y="254"/>
                    <a:pt x="14467" y="0"/>
                    <a:pt x="141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3" name="Google Shape;4227;p47">
              <a:extLst>
                <a:ext uri="{FF2B5EF4-FFF2-40B4-BE49-F238E27FC236}">
                  <a16:creationId xmlns:a16="http://schemas.microsoft.com/office/drawing/2014/main" id="{74AB9350-2A4B-4577-A935-2B2121812A26}"/>
                </a:ext>
              </a:extLst>
            </p:cNvPr>
            <p:cNvSpPr/>
            <p:nvPr/>
          </p:nvSpPr>
          <p:spPr>
            <a:xfrm>
              <a:off x="6384200" y="889150"/>
              <a:ext cx="199300" cy="198200"/>
            </a:xfrm>
            <a:custGeom>
              <a:avLst/>
              <a:gdLst/>
              <a:ahLst/>
              <a:cxnLst/>
              <a:rect l="l" t="t" r="r" b="b"/>
              <a:pathLst>
                <a:path w="7972" h="7928" extrusionOk="0">
                  <a:moveTo>
                    <a:pt x="4005" y="3398"/>
                  </a:moveTo>
                  <a:cubicBezTo>
                    <a:pt x="4274" y="3398"/>
                    <a:pt x="4534" y="3588"/>
                    <a:pt x="4569" y="3900"/>
                  </a:cubicBezTo>
                  <a:cubicBezTo>
                    <a:pt x="4560" y="3951"/>
                    <a:pt x="4560" y="4003"/>
                    <a:pt x="4566" y="4057"/>
                  </a:cubicBezTo>
                  <a:cubicBezTo>
                    <a:pt x="4521" y="4329"/>
                    <a:pt x="4285" y="4531"/>
                    <a:pt x="4007" y="4531"/>
                  </a:cubicBezTo>
                  <a:cubicBezTo>
                    <a:pt x="3518" y="4531"/>
                    <a:pt x="3259" y="3954"/>
                    <a:pt x="3585" y="3589"/>
                  </a:cubicBezTo>
                  <a:cubicBezTo>
                    <a:pt x="3702" y="3458"/>
                    <a:pt x="3855" y="3398"/>
                    <a:pt x="4005" y="3398"/>
                  </a:cubicBezTo>
                  <a:close/>
                  <a:moveTo>
                    <a:pt x="4005" y="1"/>
                  </a:moveTo>
                  <a:cubicBezTo>
                    <a:pt x="3351" y="1"/>
                    <a:pt x="2696" y="163"/>
                    <a:pt x="2102" y="488"/>
                  </a:cubicBezTo>
                  <a:cubicBezTo>
                    <a:pt x="876" y="1161"/>
                    <a:pt x="94" y="2432"/>
                    <a:pt x="46" y="3830"/>
                  </a:cubicBezTo>
                  <a:cubicBezTo>
                    <a:pt x="1" y="5231"/>
                    <a:pt x="695" y="6551"/>
                    <a:pt x="1876" y="7303"/>
                  </a:cubicBezTo>
                  <a:cubicBezTo>
                    <a:pt x="2510" y="7713"/>
                    <a:pt x="3247" y="7928"/>
                    <a:pt x="4001" y="7928"/>
                  </a:cubicBezTo>
                  <a:cubicBezTo>
                    <a:pt x="4629" y="7925"/>
                    <a:pt x="5248" y="7783"/>
                    <a:pt x="5816" y="7517"/>
                  </a:cubicBezTo>
                  <a:cubicBezTo>
                    <a:pt x="6106" y="7390"/>
                    <a:pt x="6233" y="7049"/>
                    <a:pt x="6100" y="6762"/>
                  </a:cubicBezTo>
                  <a:cubicBezTo>
                    <a:pt x="6006" y="6555"/>
                    <a:pt x="5802" y="6435"/>
                    <a:pt x="5589" y="6435"/>
                  </a:cubicBezTo>
                  <a:cubicBezTo>
                    <a:pt x="5506" y="6435"/>
                    <a:pt x="5422" y="6453"/>
                    <a:pt x="5342" y="6491"/>
                  </a:cubicBezTo>
                  <a:cubicBezTo>
                    <a:pt x="4902" y="6692"/>
                    <a:pt x="4449" y="6792"/>
                    <a:pt x="4007" y="6792"/>
                  </a:cubicBezTo>
                  <a:cubicBezTo>
                    <a:pt x="3468" y="6792"/>
                    <a:pt x="2947" y="6644"/>
                    <a:pt x="2486" y="6349"/>
                  </a:cubicBezTo>
                  <a:cubicBezTo>
                    <a:pt x="1643" y="5811"/>
                    <a:pt x="1145" y="4869"/>
                    <a:pt x="1178" y="3870"/>
                  </a:cubicBezTo>
                  <a:cubicBezTo>
                    <a:pt x="1211" y="2870"/>
                    <a:pt x="1770" y="1961"/>
                    <a:pt x="2649" y="1481"/>
                  </a:cubicBezTo>
                  <a:cubicBezTo>
                    <a:pt x="3073" y="1247"/>
                    <a:pt x="3541" y="1131"/>
                    <a:pt x="4009" y="1131"/>
                  </a:cubicBezTo>
                  <a:cubicBezTo>
                    <a:pt x="4508" y="1131"/>
                    <a:pt x="5007" y="1263"/>
                    <a:pt x="5451" y="1527"/>
                  </a:cubicBezTo>
                  <a:cubicBezTo>
                    <a:pt x="6311" y="2037"/>
                    <a:pt x="6840" y="2964"/>
                    <a:pt x="6840" y="3966"/>
                  </a:cubicBezTo>
                  <a:cubicBezTo>
                    <a:pt x="6846" y="4277"/>
                    <a:pt x="6598" y="4537"/>
                    <a:pt x="6284" y="4543"/>
                  </a:cubicBezTo>
                  <a:cubicBezTo>
                    <a:pt x="6280" y="4543"/>
                    <a:pt x="6277" y="4543"/>
                    <a:pt x="6273" y="4543"/>
                  </a:cubicBezTo>
                  <a:cubicBezTo>
                    <a:pt x="5967" y="4543"/>
                    <a:pt x="5713" y="4298"/>
                    <a:pt x="5707" y="3990"/>
                  </a:cubicBezTo>
                  <a:lnTo>
                    <a:pt x="5707" y="3972"/>
                  </a:lnTo>
                  <a:lnTo>
                    <a:pt x="5707" y="3966"/>
                  </a:lnTo>
                  <a:cubicBezTo>
                    <a:pt x="5707" y="3163"/>
                    <a:pt x="5146" y="2469"/>
                    <a:pt x="4361" y="2300"/>
                  </a:cubicBezTo>
                  <a:cubicBezTo>
                    <a:pt x="4241" y="2274"/>
                    <a:pt x="4121" y="2261"/>
                    <a:pt x="4003" y="2261"/>
                  </a:cubicBezTo>
                  <a:cubicBezTo>
                    <a:pt x="3345" y="2261"/>
                    <a:pt x="2731" y="2647"/>
                    <a:pt x="2452" y="3269"/>
                  </a:cubicBezTo>
                  <a:cubicBezTo>
                    <a:pt x="2126" y="4000"/>
                    <a:pt x="2353" y="4863"/>
                    <a:pt x="3002" y="5337"/>
                  </a:cubicBezTo>
                  <a:cubicBezTo>
                    <a:pt x="3302" y="5555"/>
                    <a:pt x="3654" y="5663"/>
                    <a:pt x="4005" y="5663"/>
                  </a:cubicBezTo>
                  <a:cubicBezTo>
                    <a:pt x="4413" y="5663"/>
                    <a:pt x="4818" y="5517"/>
                    <a:pt x="5140" y="5228"/>
                  </a:cubicBezTo>
                  <a:cubicBezTo>
                    <a:pt x="5457" y="5513"/>
                    <a:pt x="5863" y="5662"/>
                    <a:pt x="6274" y="5662"/>
                  </a:cubicBezTo>
                  <a:cubicBezTo>
                    <a:pt x="6507" y="5662"/>
                    <a:pt x="6742" y="5614"/>
                    <a:pt x="6963" y="5515"/>
                  </a:cubicBezTo>
                  <a:cubicBezTo>
                    <a:pt x="7576" y="5241"/>
                    <a:pt x="7969" y="4634"/>
                    <a:pt x="7972" y="3966"/>
                  </a:cubicBezTo>
                  <a:cubicBezTo>
                    <a:pt x="7972" y="2565"/>
                    <a:pt x="7232" y="1267"/>
                    <a:pt x="6027" y="554"/>
                  </a:cubicBezTo>
                  <a:cubicBezTo>
                    <a:pt x="5405" y="186"/>
                    <a:pt x="4705" y="1"/>
                    <a:pt x="40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8"/>
          <p:cNvSpPr txBox="1">
            <a:spLocks noGrp="1"/>
          </p:cNvSpPr>
          <p:nvPr>
            <p:ph type="ctrTitle" idx="15"/>
          </p:nvPr>
        </p:nvSpPr>
        <p:spPr>
          <a:xfrm>
            <a:off x="1752300" y="234264"/>
            <a:ext cx="5639400" cy="304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0070C0"/>
                </a:solidFill>
              </a:rPr>
              <a:t>MODELO DE E-MAIL PARA SANAR DÚVIDAS DE AULA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309" name="Google Shape;309;p28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12</a:t>
            </a:fld>
            <a:endParaRPr/>
          </a:p>
        </p:txBody>
      </p:sp>
      <p:sp>
        <p:nvSpPr>
          <p:cNvPr id="70" name="Google Shape;446;p35">
            <a:extLst>
              <a:ext uri="{FF2B5EF4-FFF2-40B4-BE49-F238E27FC236}">
                <a16:creationId xmlns:a16="http://schemas.microsoft.com/office/drawing/2014/main" id="{90A25721-4DB1-4CE4-8D21-7D97C27D03AD}"/>
              </a:ext>
            </a:extLst>
          </p:cNvPr>
          <p:cNvSpPr txBox="1"/>
          <p:nvPr/>
        </p:nvSpPr>
        <p:spPr>
          <a:xfrm>
            <a:off x="485827" y="779720"/>
            <a:ext cx="8192420" cy="4129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pt-B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Assunto: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Dúvida referente ao conteúdo </a:t>
            </a:r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 do conteúdo)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Olá, professor(a) </a:t>
            </a:r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(nome)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Meu nome é </a:t>
            </a:r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(seu nome) 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sou </a:t>
            </a:r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aluno(a) 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turma </a:t>
            </a:r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 da turma)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 disciplina de </a:t>
            </a:r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 da disciplina)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Acompanhei a aula sobre </a:t>
            </a:r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(assunto da aula) 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fiquei com algumas dúvidas. Você poderia me auxiliar? Seguem abaixo minhas dúvidas:</a:t>
            </a:r>
          </a:p>
          <a:p>
            <a:pPr algn="just"/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Eu entendi que, quando redigimos um texto, devemos sempre pensar na pessoa que vai ler para selecionar as informações que são mais importantes e precisam aparecer nele, mas não entendi bem como eu faço essa seleção de informações. Você poderia me ajudar nisso?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...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Fico no aguardo da resposta. Desde já agradeço pela atenção!</a:t>
            </a:r>
          </a:p>
          <a:p>
            <a:pPr algn="just"/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Abraço!</a:t>
            </a:r>
          </a:p>
          <a:p>
            <a:pPr algn="just"/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(seu nome)</a:t>
            </a:r>
            <a:endParaRPr lang="pt-BR" sz="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0E6B256-BACE-46F4-92EA-41BEF087A55B}"/>
              </a:ext>
            </a:extLst>
          </p:cNvPr>
          <p:cNvSpPr txBox="1"/>
          <p:nvPr/>
        </p:nvSpPr>
        <p:spPr>
          <a:xfrm>
            <a:off x="6173623" y="3551273"/>
            <a:ext cx="2835349" cy="1446550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ajudar seu/sua professor(a), é legal sempre contextualizar um pouco! No momento de elaborar sua pergunta, fale brevemente sobre o conteúdo da aula e o que você conseguiu entender para, depois, lançar sua dúvida. Caso você não tenha entendido coisa alguma da aula, não é vergonha dizer isso! Faz parte do processo de aprendizagem.</a:t>
            </a:r>
            <a:endParaRPr lang="pt-BR" sz="1000" dirty="0">
              <a:solidFill>
                <a:schemeClr val="bg1"/>
              </a:solidFill>
            </a:endParaRPr>
          </a:p>
        </p:txBody>
      </p: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FC8AA2C5-F18B-429E-8F88-509300C8748E}"/>
              </a:ext>
            </a:extLst>
          </p:cNvPr>
          <p:cNvCxnSpPr/>
          <p:nvPr/>
        </p:nvCxnSpPr>
        <p:spPr>
          <a:xfrm flipH="1" flipV="1">
            <a:off x="5580628" y="3097618"/>
            <a:ext cx="524540" cy="4394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259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8"/>
          <p:cNvSpPr txBox="1">
            <a:spLocks noGrp="1"/>
          </p:cNvSpPr>
          <p:nvPr>
            <p:ph type="ctrTitle" idx="15"/>
          </p:nvPr>
        </p:nvSpPr>
        <p:spPr>
          <a:xfrm>
            <a:off x="1752300" y="234264"/>
            <a:ext cx="5639400" cy="304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0070C0"/>
                </a:solidFill>
              </a:rPr>
              <a:t>MODELO DE E-MAIL PARA SOLICITAR ATENDIMENTO SÍNCRONO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309" name="Google Shape;309;p28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13</a:t>
            </a:fld>
            <a:endParaRPr/>
          </a:p>
        </p:txBody>
      </p:sp>
      <p:sp>
        <p:nvSpPr>
          <p:cNvPr id="70" name="Google Shape;446;p35">
            <a:extLst>
              <a:ext uri="{FF2B5EF4-FFF2-40B4-BE49-F238E27FC236}">
                <a16:creationId xmlns:a16="http://schemas.microsoft.com/office/drawing/2014/main" id="{90A25721-4DB1-4CE4-8D21-7D97C27D03AD}"/>
              </a:ext>
            </a:extLst>
          </p:cNvPr>
          <p:cNvSpPr txBox="1"/>
          <p:nvPr/>
        </p:nvSpPr>
        <p:spPr>
          <a:xfrm>
            <a:off x="485827" y="779720"/>
            <a:ext cx="8192420" cy="4129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pt-B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Assunto: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Solicitação de atendimento síncrono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Olá, professor(a)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(nome)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Meu nome é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(seu nome) 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sou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aluno(a) 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turma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 da turma)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 disciplina de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 da disciplina)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Acompanhei a aula sobre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(assunto da aula) 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fiquei com algumas dúvidas. Você poderia me auxiliar?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Acredito que seria interessante marcarmos um atendimento via </a:t>
            </a:r>
            <a:r>
              <a:rPr lang="pt-BR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Google Meet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pois sinto que conseguiria expressar melhor minhas dúvidas. Que dia e horário seria possível para você? Tenho disponíveis os dias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(listar os dias) 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 horários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(listar horários)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Fico no aguardo da resposta. Desde já agradeço pela atenção! 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Abraço!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(seu nome)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0E6B256-BACE-46F4-92EA-41BEF087A55B}"/>
              </a:ext>
            </a:extLst>
          </p:cNvPr>
          <p:cNvSpPr txBox="1"/>
          <p:nvPr/>
        </p:nvSpPr>
        <p:spPr>
          <a:xfrm>
            <a:off x="6067298" y="3462685"/>
            <a:ext cx="2835349" cy="1446550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Google Meet é o aplicativo padrão que utilizamos no IFC. Dependendo do(a) professor(a), ele(a) poderá propor outras formas de atendimento. Recomendamos escrever o e-mail dessa forma e, caso o(a) professor(a) tenha outra sugestão, ele(a) responderá no momento em que agendar o atendimento.</a:t>
            </a:r>
          </a:p>
        </p:txBody>
      </p:sp>
    </p:spTree>
    <p:extLst>
      <p:ext uri="{BB962C8B-B14F-4D97-AF65-F5344CB8AC3E}">
        <p14:creationId xmlns:p14="http://schemas.microsoft.com/office/powerpoint/2010/main" val="3480754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8"/>
          <p:cNvSpPr txBox="1">
            <a:spLocks noGrp="1"/>
          </p:cNvSpPr>
          <p:nvPr>
            <p:ph type="ctrTitle" idx="15"/>
          </p:nvPr>
        </p:nvSpPr>
        <p:spPr>
          <a:xfrm>
            <a:off x="1752300" y="234264"/>
            <a:ext cx="5639400" cy="304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0070C0"/>
                </a:solidFill>
              </a:rPr>
              <a:t>MODELO DE E-MAIL PARA PERGUNTAR SOBRE AVALIAÇÃO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309" name="Google Shape;309;p28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14</a:t>
            </a:fld>
            <a:endParaRPr/>
          </a:p>
        </p:txBody>
      </p:sp>
      <p:sp>
        <p:nvSpPr>
          <p:cNvPr id="70" name="Google Shape;446;p35">
            <a:extLst>
              <a:ext uri="{FF2B5EF4-FFF2-40B4-BE49-F238E27FC236}">
                <a16:creationId xmlns:a16="http://schemas.microsoft.com/office/drawing/2014/main" id="{90A25721-4DB1-4CE4-8D21-7D97C27D03AD}"/>
              </a:ext>
            </a:extLst>
          </p:cNvPr>
          <p:cNvSpPr txBox="1"/>
          <p:nvPr/>
        </p:nvSpPr>
        <p:spPr>
          <a:xfrm>
            <a:off x="241352" y="539064"/>
            <a:ext cx="8661296" cy="4370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pt-B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Assunto: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Dúvidas sobre </a:t>
            </a:r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 da avaliação)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Olá, professor(a) </a:t>
            </a:r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(nome)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Meu nome é </a:t>
            </a:r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(seu nome) 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sou </a:t>
            </a:r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aluno(a) 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turma </a:t>
            </a:r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 da turma)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 disciplina de </a:t>
            </a:r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 da disciplina)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Li o </a:t>
            </a:r>
            <a:r>
              <a:rPr lang="pt-BR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Plano de Ensino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da disciplina</a:t>
            </a:r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fiquei com algumas dúvidas sobre como será </a:t>
            </a:r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avaliada/realizada/organizada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 da avaliação)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Seguem abaixo minhas dúvidas:</a:t>
            </a:r>
          </a:p>
          <a:p>
            <a:pPr algn="just"/>
            <a:endParaRPr lang="pt-BR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O trabalho será feito em grupo ou individualmente? Eu não conheço ninguém da turma e não tenho contato com os colegas de turma, seria possível criar um fórum no SIGAA para os alunos que não tem grupo ainda poderem se comunicar?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Quais serão os critérios de avaliação do trabalho? Pergunto porque quero me preparar para obter uma boa nota e me organizar no momento da elaboração.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 ...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Fico no aguardo da resposta. Desde já agradeço pela atenção! </a:t>
            </a:r>
          </a:p>
          <a:p>
            <a:pPr algn="just"/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Abraço!</a:t>
            </a:r>
          </a:p>
          <a:p>
            <a:pPr algn="just"/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(seu nome)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0E6B256-BACE-46F4-92EA-41BEF087A55B}"/>
              </a:ext>
            </a:extLst>
          </p:cNvPr>
          <p:cNvSpPr txBox="1"/>
          <p:nvPr/>
        </p:nvSpPr>
        <p:spPr>
          <a:xfrm>
            <a:off x="5195778" y="3232131"/>
            <a:ext cx="3593456" cy="1785104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professores no começo de cada ano letivo / semestre letivo lançam no SIGAA um documento chamado “Plano de Ensino”. Nele constam todas as informações de como a disciplina será conduzida, trazendo informações sobre conteúdos, avaliações, metodologia, etc. Antes de enviar este e-mail com dúvidas sobre alguma avaliação, certifique-se de ter lido esse documento, pois é possível que sua dúvida possa ser respondida apenas lendo o que consta no Plano. Caso isso não aconteça, aí sim envie o e-mail para sanar sua dúvida.</a:t>
            </a:r>
          </a:p>
        </p:txBody>
      </p:sp>
    </p:spTree>
    <p:extLst>
      <p:ext uri="{BB962C8B-B14F-4D97-AF65-F5344CB8AC3E}">
        <p14:creationId xmlns:p14="http://schemas.microsoft.com/office/powerpoint/2010/main" val="2021359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8"/>
          <p:cNvSpPr txBox="1">
            <a:spLocks noGrp="1"/>
          </p:cNvSpPr>
          <p:nvPr>
            <p:ph type="ctrTitle" idx="15"/>
          </p:nvPr>
        </p:nvSpPr>
        <p:spPr>
          <a:xfrm>
            <a:off x="655848" y="203389"/>
            <a:ext cx="7832304" cy="2656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0070C0"/>
                </a:solidFill>
              </a:rPr>
              <a:t>MODELO DE E-MAIL PARA EXPLICAR AUSÊNCIA, ATRASO OU NÃO REALIZAÇÃO DE ATIVIDADE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309" name="Google Shape;309;p28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15</a:t>
            </a:fld>
            <a:endParaRPr/>
          </a:p>
        </p:txBody>
      </p:sp>
      <p:sp>
        <p:nvSpPr>
          <p:cNvPr id="70" name="Google Shape;446;p35">
            <a:extLst>
              <a:ext uri="{FF2B5EF4-FFF2-40B4-BE49-F238E27FC236}">
                <a16:creationId xmlns:a16="http://schemas.microsoft.com/office/drawing/2014/main" id="{90A25721-4DB1-4CE4-8D21-7D97C27D03AD}"/>
              </a:ext>
            </a:extLst>
          </p:cNvPr>
          <p:cNvSpPr txBox="1"/>
          <p:nvPr/>
        </p:nvSpPr>
        <p:spPr>
          <a:xfrm>
            <a:off x="241352" y="588335"/>
            <a:ext cx="8661296" cy="4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pt-B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Assunto: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Justificativa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ausência / atraso na entrega de atividade / não entrega de atividade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Olá, professor(a)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(nome)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Meu nome é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(seu nome) 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sou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aluno(a) 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turma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 da turma)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 disciplina de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 da disciplina)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Infelizmente, não pude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acompanhar a aula sobre (assunto da aula) / realizar a atividade de (nome da atividade) / realizar a avaliação (nome da avaliação) 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pois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(justificativa)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.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Buscarei no SIGAA as informações acerca do conteúdo que foi trabalhado neste encontro para não ficar em atraso em relação aos meus colegas e seguir acompanhando a disciplina. </a:t>
            </a:r>
            <a:r>
              <a:rPr lang="pt-BR" sz="1600" u="sng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Mediante a justificativa apresentada, entrarei em contato com a CRA do Campus para realizar o pedido de segunda chamada da atividade avaliativa o quanto antes.</a:t>
            </a:r>
            <a:endParaRPr lang="pt-BR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Desde já agradeço pela compreensão! 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Abraço!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(seu nome)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0E6B256-BACE-46F4-92EA-41BEF087A55B}"/>
              </a:ext>
            </a:extLst>
          </p:cNvPr>
          <p:cNvSpPr txBox="1"/>
          <p:nvPr/>
        </p:nvSpPr>
        <p:spPr>
          <a:xfrm>
            <a:off x="6452498" y="3508578"/>
            <a:ext cx="2450149" cy="938719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parte do texto sublinhada deve ser utilizada somente se você perdeu uma atividade valendo nota e precisa fazê-la em segunda chamada. Se não for esse o caso, você pode excluir esse trecho.</a:t>
            </a:r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C66CF803-34CF-4436-87F0-5BDD5C17C714}"/>
              </a:ext>
            </a:extLst>
          </p:cNvPr>
          <p:cNvCxnSpPr/>
          <p:nvPr/>
        </p:nvCxnSpPr>
        <p:spPr>
          <a:xfrm flipH="1" flipV="1">
            <a:off x="5949223" y="3132894"/>
            <a:ext cx="503274" cy="3756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558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8"/>
          <p:cNvSpPr txBox="1">
            <a:spLocks noGrp="1"/>
          </p:cNvSpPr>
          <p:nvPr>
            <p:ph type="ctrTitle" idx="15"/>
          </p:nvPr>
        </p:nvSpPr>
        <p:spPr>
          <a:xfrm>
            <a:off x="655848" y="203389"/>
            <a:ext cx="7832304" cy="2656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0070C0"/>
                </a:solidFill>
              </a:rPr>
              <a:t>MODELO DE E-MAIL PARA EXPLICAR AUSÊNCIA, ATRASO OU NÃO REALIZAÇÃO DE ATIVIDADE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309" name="Google Shape;309;p28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16</a:t>
            </a:fld>
            <a:endParaRPr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0E6B256-BACE-46F4-92EA-41BEF087A55B}"/>
              </a:ext>
            </a:extLst>
          </p:cNvPr>
          <p:cNvSpPr txBox="1"/>
          <p:nvPr/>
        </p:nvSpPr>
        <p:spPr>
          <a:xfrm>
            <a:off x="838287" y="1176503"/>
            <a:ext cx="7467426" cy="3354765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ATENÇÃO!</a:t>
            </a:r>
          </a:p>
          <a:p>
            <a:pPr algn="just">
              <a:spcAft>
                <a:spcPts val="800"/>
              </a:spcAft>
            </a:pPr>
            <a:endParaRPr lang="pt-BR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pt-BR" sz="16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importante destacar que esse e-mail é apenas para informar ao professor o motivo de sua ausência, atraso ou não realização de atividade.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pt-BR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casos em que você precise solicitar segunda chamada de atividade avaliativa (valendo nota), você deve entrar em contato com a Coordenadoria de Registros Acadêmicos do Campus para solicitar a nova oportunidade e aguardar a data estipulada pela Coordenação de Curso para a realização da atividade. A justificativa para a realização da segunda chamada deve estar de acordo com o que a normativa discente do IFC enquadra como possível. Por exemplo, motivo de saúde (com atestado), imprevisto de força maior (falecimento de familiares, falta de energia ou internet, entre outros), etc. </a:t>
            </a:r>
          </a:p>
        </p:txBody>
      </p:sp>
    </p:spTree>
    <p:extLst>
      <p:ext uri="{BB962C8B-B14F-4D97-AF65-F5344CB8AC3E}">
        <p14:creationId xmlns:p14="http://schemas.microsoft.com/office/powerpoint/2010/main" val="2851506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8"/>
          <p:cNvSpPr txBox="1">
            <a:spLocks noGrp="1"/>
          </p:cNvSpPr>
          <p:nvPr>
            <p:ph type="ctrTitle" idx="15"/>
          </p:nvPr>
        </p:nvSpPr>
        <p:spPr>
          <a:xfrm>
            <a:off x="655848" y="203389"/>
            <a:ext cx="7832304" cy="2656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0070C0"/>
                </a:solidFill>
              </a:rPr>
              <a:t>MODELO DE E-MAIL PARA SOLICITAR SEGUNDA CHAMADA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309" name="Google Shape;309;p28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17</a:t>
            </a:fld>
            <a:endParaRPr/>
          </a:p>
        </p:txBody>
      </p:sp>
      <p:sp>
        <p:nvSpPr>
          <p:cNvPr id="70" name="Google Shape;446;p35">
            <a:extLst>
              <a:ext uri="{FF2B5EF4-FFF2-40B4-BE49-F238E27FC236}">
                <a16:creationId xmlns:a16="http://schemas.microsoft.com/office/drawing/2014/main" id="{90A25721-4DB1-4CE4-8D21-7D97C27D03AD}"/>
              </a:ext>
            </a:extLst>
          </p:cNvPr>
          <p:cNvSpPr txBox="1"/>
          <p:nvPr/>
        </p:nvSpPr>
        <p:spPr>
          <a:xfrm>
            <a:off x="241352" y="469029"/>
            <a:ext cx="8661296" cy="4440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pt-B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Enviar para: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registroacademico.camboriu@ifc.edu.br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pt-B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Assunto: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Solicitação de segunda chamada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Bom dia, / Boa tarde, / Boa noite,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Meu nome é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(seu nome) 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sou aluno(a) do curso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 do curso)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 turma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 da turma)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sob o número de matrícula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(nº de matrícula)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No dia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(data)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 disciplina de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 da disciplina), 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regida pelo(a) professor(a)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 do(a) professor(a))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foi realizada a atividade avaliativa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 da atividade)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Contudo, não pude estar presente pois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(justificativa)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 comprovante de minha justificativa segue anexo a este e-mail.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Dessa forma, quero solicitar a segunda chamada da avaliação. Peço que me seja enviada a documentação necessária para preenchimento e as instruções necessárias para realizar o pedido.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Fico no aguardo da resposta. Desde já agradeço pela atenção! 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Abraço!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(seu nome)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84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8"/>
          <p:cNvSpPr txBox="1">
            <a:spLocks noGrp="1"/>
          </p:cNvSpPr>
          <p:nvPr>
            <p:ph type="ctrTitle" idx="15"/>
          </p:nvPr>
        </p:nvSpPr>
        <p:spPr>
          <a:xfrm>
            <a:off x="655848" y="203389"/>
            <a:ext cx="7832304" cy="2656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0070C0"/>
                </a:solidFill>
              </a:rPr>
              <a:t>MODELO DE E-MAIL PARA SOLICITAR ORIENTAÇÃO SÍNCRONA – TC, trabalhos, outros.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309" name="Google Shape;309;p28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18</a:t>
            </a:fld>
            <a:endParaRPr/>
          </a:p>
        </p:txBody>
      </p:sp>
      <p:sp>
        <p:nvSpPr>
          <p:cNvPr id="70" name="Google Shape;446;p35">
            <a:extLst>
              <a:ext uri="{FF2B5EF4-FFF2-40B4-BE49-F238E27FC236}">
                <a16:creationId xmlns:a16="http://schemas.microsoft.com/office/drawing/2014/main" id="{90A25721-4DB1-4CE4-8D21-7D97C27D03AD}"/>
              </a:ext>
            </a:extLst>
          </p:cNvPr>
          <p:cNvSpPr txBox="1"/>
          <p:nvPr/>
        </p:nvSpPr>
        <p:spPr>
          <a:xfrm>
            <a:off x="241352" y="730101"/>
            <a:ext cx="8661296" cy="417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pt-B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Assunto: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Solicitação de atendimento síncrono para orientação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Olá, professor(a)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(nome)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Estou dando andamento na realização do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 do trabalho) 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fiquei com algumas dúvidas. Você poderia me auxiliar? Minhas dúvidas estão relacionadas com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(descrever brevemente do que se trata)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Acredito que seria interessante marcarmos uma orientação via Google Meet pois sinto que conseguiria expressar melhor minhas dificuldades. Que dia e horário seria possível para você? Tenho disponíveis os dias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(listar os dias) 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 horários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(listar horários)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Fico no aguardo da resposta. Desde já agradeço pela atenção! 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Abraço!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(seu nome)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332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8"/>
          <p:cNvSpPr txBox="1">
            <a:spLocks noGrp="1"/>
          </p:cNvSpPr>
          <p:nvPr>
            <p:ph type="ctrTitle" idx="15"/>
          </p:nvPr>
        </p:nvSpPr>
        <p:spPr>
          <a:xfrm>
            <a:off x="655848" y="203389"/>
            <a:ext cx="7832304" cy="2656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0070C0"/>
                </a:solidFill>
              </a:rPr>
              <a:t>MODELO DE E-MAIL PARA MÚLTIPLAS FINALIDADES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70" name="Google Shape;446;p35">
            <a:extLst>
              <a:ext uri="{FF2B5EF4-FFF2-40B4-BE49-F238E27FC236}">
                <a16:creationId xmlns:a16="http://schemas.microsoft.com/office/drawing/2014/main" id="{90A25721-4DB1-4CE4-8D21-7D97C27D03AD}"/>
              </a:ext>
            </a:extLst>
          </p:cNvPr>
          <p:cNvSpPr txBox="1"/>
          <p:nvPr/>
        </p:nvSpPr>
        <p:spPr>
          <a:xfrm>
            <a:off x="241352" y="907311"/>
            <a:ext cx="8661296" cy="4001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pt-B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Assunto: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(Resuma o assunto do e-mail em poucas palavras)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Bom dia, / Boa tarde, / Boa noite,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Meu nome é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(seu nome) 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sou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aluno(a) 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turma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 da turma)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do Curso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(nome do curso)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Escrevo esse e-mail para </a:t>
            </a:r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(descrever o motivo da escrita do seu e-mail)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.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Fico no aguardo da resposta. Desde já agradeço pela atenção!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Abraço!</a:t>
            </a:r>
          </a:p>
          <a:p>
            <a:pPr algn="just"/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(seu nome)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16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5"/>
          <p:cNvSpPr txBox="1">
            <a:spLocks noGrp="1"/>
          </p:cNvSpPr>
          <p:nvPr>
            <p:ph type="title"/>
          </p:nvPr>
        </p:nvSpPr>
        <p:spPr>
          <a:xfrm>
            <a:off x="534318" y="2518405"/>
            <a:ext cx="2613600" cy="13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D9F236"/>
                </a:solidFill>
              </a:rPr>
              <a:t>01</a:t>
            </a:r>
            <a:endParaRPr>
              <a:solidFill>
                <a:srgbClr val="D9F236"/>
              </a:solidFill>
            </a:endParaRPr>
          </a:p>
        </p:txBody>
      </p:sp>
      <p:sp>
        <p:nvSpPr>
          <p:cNvPr id="235" name="Google Shape;235;p25"/>
          <p:cNvSpPr txBox="1">
            <a:spLocks noGrp="1"/>
          </p:cNvSpPr>
          <p:nvPr>
            <p:ph type="title" idx="3"/>
          </p:nvPr>
        </p:nvSpPr>
        <p:spPr>
          <a:xfrm>
            <a:off x="4456514" y="2518405"/>
            <a:ext cx="2613600" cy="13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D9F236"/>
                </a:solidFill>
              </a:rPr>
              <a:t>03</a:t>
            </a:r>
            <a:endParaRPr>
              <a:solidFill>
                <a:srgbClr val="D9F236"/>
              </a:solidFill>
            </a:endParaRPr>
          </a:p>
        </p:txBody>
      </p:sp>
      <p:sp>
        <p:nvSpPr>
          <p:cNvPr id="237" name="Google Shape;237;p25"/>
          <p:cNvSpPr txBox="1">
            <a:spLocks noGrp="1"/>
          </p:cNvSpPr>
          <p:nvPr>
            <p:ph type="ctrTitle" idx="6"/>
          </p:nvPr>
        </p:nvSpPr>
        <p:spPr>
          <a:xfrm>
            <a:off x="625650" y="3494567"/>
            <a:ext cx="1906500" cy="9040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Como fazer contato com o(a) professor(a)?</a:t>
            </a:r>
            <a:endParaRPr dirty="0"/>
          </a:p>
        </p:txBody>
      </p:sp>
      <p:sp>
        <p:nvSpPr>
          <p:cNvPr id="238" name="Google Shape;238;p25"/>
          <p:cNvSpPr txBox="1">
            <a:spLocks noGrp="1"/>
          </p:cNvSpPr>
          <p:nvPr>
            <p:ph type="ctrTitle" idx="7"/>
          </p:nvPr>
        </p:nvSpPr>
        <p:spPr>
          <a:xfrm>
            <a:off x="2582325" y="3543578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Como escrever minha mensagem?</a:t>
            </a:r>
            <a:endParaRPr dirty="0"/>
          </a:p>
        </p:txBody>
      </p:sp>
      <p:sp>
        <p:nvSpPr>
          <p:cNvPr id="239" name="Google Shape;239;p25"/>
          <p:cNvSpPr txBox="1">
            <a:spLocks noGrp="1"/>
          </p:cNvSpPr>
          <p:nvPr>
            <p:ph type="title" idx="2"/>
          </p:nvPr>
        </p:nvSpPr>
        <p:spPr>
          <a:xfrm>
            <a:off x="2490993" y="2518405"/>
            <a:ext cx="2613600" cy="13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D9F236"/>
                </a:solidFill>
              </a:rPr>
              <a:t>02</a:t>
            </a:r>
            <a:endParaRPr dirty="0">
              <a:solidFill>
                <a:srgbClr val="D9F236"/>
              </a:solidFill>
            </a:endParaRPr>
          </a:p>
        </p:txBody>
      </p:sp>
      <p:sp>
        <p:nvSpPr>
          <p:cNvPr id="240" name="Google Shape;240;p25"/>
          <p:cNvSpPr txBox="1">
            <a:spLocks noGrp="1"/>
          </p:cNvSpPr>
          <p:nvPr>
            <p:ph type="ctrTitle" idx="9"/>
          </p:nvPr>
        </p:nvSpPr>
        <p:spPr>
          <a:xfrm>
            <a:off x="4547849" y="3494567"/>
            <a:ext cx="1682830" cy="9040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Boas práticas no contato com o(a) professor(a)</a:t>
            </a:r>
            <a:endParaRPr dirty="0"/>
          </a:p>
        </p:txBody>
      </p:sp>
      <p:sp>
        <p:nvSpPr>
          <p:cNvPr id="242" name="Google Shape;242;p25"/>
          <p:cNvSpPr txBox="1">
            <a:spLocks noGrp="1"/>
          </p:cNvSpPr>
          <p:nvPr>
            <p:ph type="ctrTitle" idx="14"/>
          </p:nvPr>
        </p:nvSpPr>
        <p:spPr>
          <a:xfrm>
            <a:off x="6504523" y="3494566"/>
            <a:ext cx="2173723" cy="3495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Contatos importantes!</a:t>
            </a:r>
            <a:endParaRPr dirty="0"/>
          </a:p>
        </p:txBody>
      </p:sp>
      <p:sp>
        <p:nvSpPr>
          <p:cNvPr id="244" name="Google Shape;244;p25"/>
          <p:cNvSpPr txBox="1">
            <a:spLocks noGrp="1"/>
          </p:cNvSpPr>
          <p:nvPr>
            <p:ph type="title" idx="4"/>
          </p:nvPr>
        </p:nvSpPr>
        <p:spPr>
          <a:xfrm>
            <a:off x="6413189" y="2518405"/>
            <a:ext cx="2613600" cy="13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D9F236"/>
                </a:solidFill>
              </a:rPr>
              <a:t>04</a:t>
            </a:r>
            <a:endParaRPr dirty="0">
              <a:solidFill>
                <a:srgbClr val="D9F236"/>
              </a:solidFill>
            </a:endParaRPr>
          </a:p>
        </p:txBody>
      </p:sp>
      <p:sp>
        <p:nvSpPr>
          <p:cNvPr id="245" name="Google Shape;245;p25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"/>
          <p:cNvSpPr txBox="1">
            <a:spLocks noGrp="1"/>
          </p:cNvSpPr>
          <p:nvPr>
            <p:ph type="ctrTitle"/>
          </p:nvPr>
        </p:nvSpPr>
        <p:spPr>
          <a:xfrm>
            <a:off x="1087472" y="966234"/>
            <a:ext cx="1060305" cy="32110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900" dirty="0"/>
              <a:t>3</a:t>
            </a:r>
            <a:endParaRPr sz="19900" dirty="0"/>
          </a:p>
        </p:txBody>
      </p:sp>
      <p:sp>
        <p:nvSpPr>
          <p:cNvPr id="251" name="Google Shape;251;p26"/>
          <p:cNvSpPr txBox="1">
            <a:spLocks noGrp="1"/>
          </p:cNvSpPr>
          <p:nvPr>
            <p:ph type="subTitle" idx="1"/>
          </p:nvPr>
        </p:nvSpPr>
        <p:spPr>
          <a:xfrm>
            <a:off x="3824945" y="1509707"/>
            <a:ext cx="5302102" cy="2124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>
                <a:solidFill>
                  <a:schemeClr val="bg1"/>
                </a:solidFill>
              </a:rPr>
              <a:t>Boas práticas no contato com o(a) professor(a)</a:t>
            </a:r>
          </a:p>
        </p:txBody>
      </p:sp>
      <p:sp>
        <p:nvSpPr>
          <p:cNvPr id="253" name="Google Shape;253;p26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850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2"/>
          <p:cNvSpPr/>
          <p:nvPr/>
        </p:nvSpPr>
        <p:spPr>
          <a:xfrm>
            <a:off x="396949" y="536151"/>
            <a:ext cx="3877602" cy="1846200"/>
          </a:xfrm>
          <a:prstGeom prst="rect">
            <a:avLst/>
          </a:prstGeom>
          <a:solidFill>
            <a:srgbClr val="D9F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2"/>
          <p:cNvSpPr/>
          <p:nvPr/>
        </p:nvSpPr>
        <p:spPr>
          <a:xfrm>
            <a:off x="4440002" y="536151"/>
            <a:ext cx="4232400" cy="1846200"/>
          </a:xfrm>
          <a:prstGeom prst="rect">
            <a:avLst/>
          </a:prstGeom>
          <a:solidFill>
            <a:srgbClr val="D9F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1" name="Google Shape;381;p32"/>
          <p:cNvSpPr/>
          <p:nvPr/>
        </p:nvSpPr>
        <p:spPr>
          <a:xfrm>
            <a:off x="396949" y="2550342"/>
            <a:ext cx="3877602" cy="1846200"/>
          </a:xfrm>
          <a:prstGeom prst="rect">
            <a:avLst/>
          </a:prstGeom>
          <a:solidFill>
            <a:srgbClr val="D9F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2"/>
          <p:cNvSpPr/>
          <p:nvPr/>
        </p:nvSpPr>
        <p:spPr>
          <a:xfrm>
            <a:off x="4440002" y="2550342"/>
            <a:ext cx="4232400" cy="1846200"/>
          </a:xfrm>
          <a:prstGeom prst="rect">
            <a:avLst/>
          </a:prstGeom>
          <a:solidFill>
            <a:srgbClr val="D9F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96" name="Google Shape;396;p32"/>
          <p:cNvGrpSpPr/>
          <p:nvPr/>
        </p:nvGrpSpPr>
        <p:grpSpPr>
          <a:xfrm>
            <a:off x="2169253" y="587451"/>
            <a:ext cx="426194" cy="393046"/>
            <a:chOff x="6524150" y="1938725"/>
            <a:chExt cx="297725" cy="276625"/>
          </a:xfrm>
          <a:solidFill>
            <a:schemeClr val="accent2">
              <a:lumMod val="75000"/>
              <a:lumOff val="25000"/>
            </a:schemeClr>
          </a:solidFill>
        </p:grpSpPr>
        <p:sp>
          <p:nvSpPr>
            <p:cNvPr id="397" name="Google Shape;397;p32"/>
            <p:cNvSpPr/>
            <p:nvPr/>
          </p:nvSpPr>
          <p:spPr>
            <a:xfrm>
              <a:off x="6524150" y="2025375"/>
              <a:ext cx="297725" cy="189975"/>
            </a:xfrm>
            <a:custGeom>
              <a:avLst/>
              <a:gdLst/>
              <a:ahLst/>
              <a:cxnLst/>
              <a:rect l="l" t="t" r="r" b="b"/>
              <a:pathLst>
                <a:path w="11909" h="7599" extrusionOk="0">
                  <a:moveTo>
                    <a:pt x="9767" y="2079"/>
                  </a:moveTo>
                  <a:lnTo>
                    <a:pt x="9767" y="5198"/>
                  </a:lnTo>
                  <a:cubicBezTo>
                    <a:pt x="9735" y="5041"/>
                    <a:pt x="9672" y="4915"/>
                    <a:pt x="9546" y="4789"/>
                  </a:cubicBezTo>
                  <a:lnTo>
                    <a:pt x="7813" y="3056"/>
                  </a:lnTo>
                  <a:cubicBezTo>
                    <a:pt x="7624" y="2867"/>
                    <a:pt x="7341" y="2741"/>
                    <a:pt x="7057" y="2741"/>
                  </a:cubicBezTo>
                  <a:lnTo>
                    <a:pt x="6018" y="2741"/>
                  </a:lnTo>
                  <a:cubicBezTo>
                    <a:pt x="5923" y="2741"/>
                    <a:pt x="5797" y="2836"/>
                    <a:pt x="5734" y="2930"/>
                  </a:cubicBezTo>
                  <a:lnTo>
                    <a:pt x="5482" y="3403"/>
                  </a:lnTo>
                  <a:cubicBezTo>
                    <a:pt x="5293" y="3812"/>
                    <a:pt x="4883" y="4001"/>
                    <a:pt x="4505" y="4001"/>
                  </a:cubicBezTo>
                  <a:lnTo>
                    <a:pt x="5356" y="2269"/>
                  </a:lnTo>
                  <a:cubicBezTo>
                    <a:pt x="5419" y="2143"/>
                    <a:pt x="5576" y="2079"/>
                    <a:pt x="5671" y="2079"/>
                  </a:cubicBezTo>
                  <a:close/>
                  <a:moveTo>
                    <a:pt x="1418" y="2079"/>
                  </a:moveTo>
                  <a:lnTo>
                    <a:pt x="1418" y="5545"/>
                  </a:lnTo>
                  <a:lnTo>
                    <a:pt x="725" y="5545"/>
                  </a:lnTo>
                  <a:lnTo>
                    <a:pt x="725" y="2079"/>
                  </a:lnTo>
                  <a:close/>
                  <a:moveTo>
                    <a:pt x="11153" y="2079"/>
                  </a:moveTo>
                  <a:lnTo>
                    <a:pt x="11153" y="5545"/>
                  </a:lnTo>
                  <a:lnTo>
                    <a:pt x="10460" y="5545"/>
                  </a:lnTo>
                  <a:lnTo>
                    <a:pt x="10460" y="2079"/>
                  </a:lnTo>
                  <a:close/>
                  <a:moveTo>
                    <a:pt x="6931" y="630"/>
                  </a:moveTo>
                  <a:cubicBezTo>
                    <a:pt x="6774" y="1008"/>
                    <a:pt x="6427" y="1323"/>
                    <a:pt x="5955" y="1323"/>
                  </a:cubicBezTo>
                  <a:lnTo>
                    <a:pt x="5671" y="1323"/>
                  </a:lnTo>
                  <a:cubicBezTo>
                    <a:pt x="5293" y="1323"/>
                    <a:pt x="4946" y="1575"/>
                    <a:pt x="4726" y="1922"/>
                  </a:cubicBezTo>
                  <a:lnTo>
                    <a:pt x="3655" y="4064"/>
                  </a:lnTo>
                  <a:cubicBezTo>
                    <a:pt x="3623" y="4127"/>
                    <a:pt x="3623" y="4253"/>
                    <a:pt x="3655" y="4316"/>
                  </a:cubicBezTo>
                  <a:cubicBezTo>
                    <a:pt x="3718" y="4411"/>
                    <a:pt x="3781" y="4474"/>
                    <a:pt x="3875" y="4537"/>
                  </a:cubicBezTo>
                  <a:cubicBezTo>
                    <a:pt x="4088" y="4627"/>
                    <a:pt x="4310" y="4670"/>
                    <a:pt x="4532" y="4670"/>
                  </a:cubicBezTo>
                  <a:cubicBezTo>
                    <a:pt x="5165" y="4670"/>
                    <a:pt x="5785" y="4316"/>
                    <a:pt x="6112" y="3686"/>
                  </a:cubicBezTo>
                  <a:lnTo>
                    <a:pt x="6238" y="3434"/>
                  </a:lnTo>
                  <a:lnTo>
                    <a:pt x="7026" y="3434"/>
                  </a:lnTo>
                  <a:cubicBezTo>
                    <a:pt x="7089" y="3434"/>
                    <a:pt x="7215" y="3466"/>
                    <a:pt x="7246" y="3529"/>
                  </a:cubicBezTo>
                  <a:lnTo>
                    <a:pt x="8979" y="5261"/>
                  </a:lnTo>
                  <a:cubicBezTo>
                    <a:pt x="9137" y="5419"/>
                    <a:pt x="9137" y="5545"/>
                    <a:pt x="9105" y="5640"/>
                  </a:cubicBezTo>
                  <a:cubicBezTo>
                    <a:pt x="9105" y="5671"/>
                    <a:pt x="9042" y="5829"/>
                    <a:pt x="8885" y="5860"/>
                  </a:cubicBezTo>
                  <a:lnTo>
                    <a:pt x="5576" y="6805"/>
                  </a:lnTo>
                  <a:cubicBezTo>
                    <a:pt x="5543" y="6814"/>
                    <a:pt x="5507" y="6818"/>
                    <a:pt x="5470" y="6818"/>
                  </a:cubicBezTo>
                  <a:cubicBezTo>
                    <a:pt x="5371" y="6818"/>
                    <a:pt x="5268" y="6788"/>
                    <a:pt x="5198" y="6742"/>
                  </a:cubicBezTo>
                  <a:lnTo>
                    <a:pt x="4096" y="5640"/>
                  </a:lnTo>
                  <a:cubicBezTo>
                    <a:pt x="4033" y="5545"/>
                    <a:pt x="3938" y="5514"/>
                    <a:pt x="3875" y="5514"/>
                  </a:cubicBezTo>
                  <a:lnTo>
                    <a:pt x="2111" y="5514"/>
                  </a:lnTo>
                  <a:lnTo>
                    <a:pt x="2111" y="2048"/>
                  </a:lnTo>
                  <a:lnTo>
                    <a:pt x="2741" y="2048"/>
                  </a:lnTo>
                  <a:cubicBezTo>
                    <a:pt x="3119" y="2048"/>
                    <a:pt x="3466" y="1796"/>
                    <a:pt x="3686" y="1449"/>
                  </a:cubicBezTo>
                  <a:lnTo>
                    <a:pt x="4001" y="819"/>
                  </a:lnTo>
                  <a:cubicBezTo>
                    <a:pt x="4064" y="693"/>
                    <a:pt x="4190" y="630"/>
                    <a:pt x="4316" y="630"/>
                  </a:cubicBezTo>
                  <a:close/>
                  <a:moveTo>
                    <a:pt x="4316" y="0"/>
                  </a:moveTo>
                  <a:cubicBezTo>
                    <a:pt x="3907" y="0"/>
                    <a:pt x="3560" y="221"/>
                    <a:pt x="3371" y="599"/>
                  </a:cubicBezTo>
                  <a:lnTo>
                    <a:pt x="3056" y="1229"/>
                  </a:lnTo>
                  <a:cubicBezTo>
                    <a:pt x="2962" y="1323"/>
                    <a:pt x="2836" y="1418"/>
                    <a:pt x="2741" y="1418"/>
                  </a:cubicBezTo>
                  <a:lnTo>
                    <a:pt x="378" y="1418"/>
                  </a:lnTo>
                  <a:cubicBezTo>
                    <a:pt x="158" y="1418"/>
                    <a:pt x="0" y="1575"/>
                    <a:pt x="0" y="1764"/>
                  </a:cubicBezTo>
                  <a:lnTo>
                    <a:pt x="0" y="5955"/>
                  </a:lnTo>
                  <a:cubicBezTo>
                    <a:pt x="0" y="6144"/>
                    <a:pt x="158" y="6301"/>
                    <a:pt x="378" y="6301"/>
                  </a:cubicBezTo>
                  <a:lnTo>
                    <a:pt x="3718" y="6301"/>
                  </a:lnTo>
                  <a:lnTo>
                    <a:pt x="4694" y="7278"/>
                  </a:lnTo>
                  <a:cubicBezTo>
                    <a:pt x="4894" y="7477"/>
                    <a:pt x="5139" y="7598"/>
                    <a:pt x="5410" y="7598"/>
                  </a:cubicBezTo>
                  <a:cubicBezTo>
                    <a:pt x="5525" y="7598"/>
                    <a:pt x="5644" y="7577"/>
                    <a:pt x="5766" y="7530"/>
                  </a:cubicBezTo>
                  <a:lnTo>
                    <a:pt x="9074" y="6553"/>
                  </a:lnTo>
                  <a:cubicBezTo>
                    <a:pt x="9263" y="6522"/>
                    <a:pt x="9420" y="6396"/>
                    <a:pt x="9578" y="6238"/>
                  </a:cubicBezTo>
                  <a:lnTo>
                    <a:pt x="11562" y="6238"/>
                  </a:lnTo>
                  <a:cubicBezTo>
                    <a:pt x="11751" y="6238"/>
                    <a:pt x="11909" y="6081"/>
                    <a:pt x="11909" y="5892"/>
                  </a:cubicBezTo>
                  <a:lnTo>
                    <a:pt x="11909" y="1733"/>
                  </a:lnTo>
                  <a:cubicBezTo>
                    <a:pt x="11877" y="1544"/>
                    <a:pt x="11720" y="1386"/>
                    <a:pt x="11499" y="1386"/>
                  </a:cubicBezTo>
                  <a:lnTo>
                    <a:pt x="7341" y="1386"/>
                  </a:lnTo>
                  <a:cubicBezTo>
                    <a:pt x="7561" y="1103"/>
                    <a:pt x="7687" y="693"/>
                    <a:pt x="7687" y="347"/>
                  </a:cubicBezTo>
                  <a:cubicBezTo>
                    <a:pt x="7687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>
              <a:off x="6664325" y="1938725"/>
              <a:ext cx="17375" cy="43350"/>
            </a:xfrm>
            <a:custGeom>
              <a:avLst/>
              <a:gdLst/>
              <a:ahLst/>
              <a:cxnLst/>
              <a:rect l="l" t="t" r="r" b="b"/>
              <a:pathLst>
                <a:path w="695" h="1734" extrusionOk="0">
                  <a:moveTo>
                    <a:pt x="348" y="1"/>
                  </a:moveTo>
                  <a:cubicBezTo>
                    <a:pt x="159" y="1"/>
                    <a:pt x="1" y="158"/>
                    <a:pt x="1" y="347"/>
                  </a:cubicBezTo>
                  <a:lnTo>
                    <a:pt x="1" y="1355"/>
                  </a:lnTo>
                  <a:cubicBezTo>
                    <a:pt x="1" y="1576"/>
                    <a:pt x="159" y="1733"/>
                    <a:pt x="348" y="1733"/>
                  </a:cubicBezTo>
                  <a:cubicBezTo>
                    <a:pt x="537" y="1733"/>
                    <a:pt x="694" y="1576"/>
                    <a:pt x="694" y="1355"/>
                  </a:cubicBezTo>
                  <a:lnTo>
                    <a:pt x="694" y="347"/>
                  </a:lnTo>
                  <a:cubicBezTo>
                    <a:pt x="694" y="158"/>
                    <a:pt x="537" y="1"/>
                    <a:pt x="3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2"/>
            <p:cNvSpPr/>
            <p:nvPr/>
          </p:nvSpPr>
          <p:spPr>
            <a:xfrm>
              <a:off x="6594250" y="1972800"/>
              <a:ext cx="35450" cy="35275"/>
            </a:xfrm>
            <a:custGeom>
              <a:avLst/>
              <a:gdLst/>
              <a:ahLst/>
              <a:cxnLst/>
              <a:rect l="l" t="t" r="r" b="b"/>
              <a:pathLst>
                <a:path w="1418" h="1411" extrusionOk="0">
                  <a:moveTo>
                    <a:pt x="374" y="0"/>
                  </a:moveTo>
                  <a:cubicBezTo>
                    <a:pt x="291" y="0"/>
                    <a:pt x="205" y="40"/>
                    <a:pt x="126" y="118"/>
                  </a:cubicBezTo>
                  <a:cubicBezTo>
                    <a:pt x="0" y="244"/>
                    <a:pt x="0" y="496"/>
                    <a:pt x="126" y="591"/>
                  </a:cubicBezTo>
                  <a:lnTo>
                    <a:pt x="819" y="1316"/>
                  </a:lnTo>
                  <a:cubicBezTo>
                    <a:pt x="882" y="1379"/>
                    <a:pt x="969" y="1410"/>
                    <a:pt x="1055" y="1410"/>
                  </a:cubicBezTo>
                  <a:cubicBezTo>
                    <a:pt x="1142" y="1410"/>
                    <a:pt x="1229" y="1379"/>
                    <a:pt x="1292" y="1316"/>
                  </a:cubicBezTo>
                  <a:cubicBezTo>
                    <a:pt x="1418" y="1190"/>
                    <a:pt x="1418" y="969"/>
                    <a:pt x="1292" y="843"/>
                  </a:cubicBezTo>
                  <a:lnTo>
                    <a:pt x="599" y="118"/>
                  </a:lnTo>
                  <a:cubicBezTo>
                    <a:pt x="536" y="40"/>
                    <a:pt x="457" y="0"/>
                    <a:pt x="3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2"/>
            <p:cNvSpPr/>
            <p:nvPr/>
          </p:nvSpPr>
          <p:spPr>
            <a:xfrm>
              <a:off x="6715525" y="1972800"/>
              <a:ext cx="35475" cy="35275"/>
            </a:xfrm>
            <a:custGeom>
              <a:avLst/>
              <a:gdLst/>
              <a:ahLst/>
              <a:cxnLst/>
              <a:rect l="l" t="t" r="r" b="b"/>
              <a:pathLst>
                <a:path w="1419" h="1411" extrusionOk="0">
                  <a:moveTo>
                    <a:pt x="1056" y="0"/>
                  </a:moveTo>
                  <a:cubicBezTo>
                    <a:pt x="970" y="0"/>
                    <a:pt x="883" y="40"/>
                    <a:pt x="820" y="118"/>
                  </a:cubicBezTo>
                  <a:lnTo>
                    <a:pt x="127" y="843"/>
                  </a:lnTo>
                  <a:cubicBezTo>
                    <a:pt x="1" y="969"/>
                    <a:pt x="1" y="1190"/>
                    <a:pt x="127" y="1316"/>
                  </a:cubicBezTo>
                  <a:cubicBezTo>
                    <a:pt x="174" y="1379"/>
                    <a:pt x="261" y="1410"/>
                    <a:pt x="351" y="1410"/>
                  </a:cubicBezTo>
                  <a:cubicBezTo>
                    <a:pt x="442" y="1410"/>
                    <a:pt x="536" y="1379"/>
                    <a:pt x="599" y="1316"/>
                  </a:cubicBezTo>
                  <a:lnTo>
                    <a:pt x="1293" y="591"/>
                  </a:lnTo>
                  <a:cubicBezTo>
                    <a:pt x="1419" y="496"/>
                    <a:pt x="1419" y="244"/>
                    <a:pt x="1293" y="118"/>
                  </a:cubicBezTo>
                  <a:cubicBezTo>
                    <a:pt x="1230" y="40"/>
                    <a:pt x="1143" y="0"/>
                    <a:pt x="10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32"/>
          <p:cNvSpPr txBox="1">
            <a:spLocks noGrp="1"/>
          </p:cNvSpPr>
          <p:nvPr>
            <p:ph type="ctrTitle" idx="3"/>
          </p:nvPr>
        </p:nvSpPr>
        <p:spPr>
          <a:xfrm>
            <a:off x="4578546" y="3086439"/>
            <a:ext cx="3955312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245E71"/>
                </a:solidFill>
              </a:rPr>
              <a:t>PENSE ANTES DE ESCREVER </a:t>
            </a:r>
            <a:endParaRPr dirty="0">
              <a:solidFill>
                <a:srgbClr val="245E71"/>
              </a:solidFill>
            </a:endParaRPr>
          </a:p>
        </p:txBody>
      </p:sp>
      <p:sp>
        <p:nvSpPr>
          <p:cNvPr id="409" name="Google Shape;409;p32"/>
          <p:cNvSpPr txBox="1">
            <a:spLocks noGrp="1"/>
          </p:cNvSpPr>
          <p:nvPr>
            <p:ph type="subTitle" idx="4"/>
          </p:nvPr>
        </p:nvSpPr>
        <p:spPr>
          <a:xfrm>
            <a:off x="602512" y="1360887"/>
            <a:ext cx="3472888" cy="10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indent="0">
              <a:lnSpc>
                <a:spcPct val="120000"/>
              </a:lnSpc>
            </a:pPr>
            <a:r>
              <a:rPr lang="pt-BR" sz="18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Uma mensagem amigável abre portas. O respeito com as pessoas é fundamental para estabelecer uma boa relação. Não tenha medo de enviar seus e-mails com dúvidas, sugestões e solicitações, nossos professores e técnicos estão à disposição para auxiliá-lo!</a:t>
            </a:r>
          </a:p>
        </p:txBody>
      </p:sp>
      <p:sp>
        <p:nvSpPr>
          <p:cNvPr id="410" name="Google Shape;410;p32"/>
          <p:cNvSpPr txBox="1">
            <a:spLocks noGrp="1"/>
          </p:cNvSpPr>
          <p:nvPr>
            <p:ph type="ctrTitle" idx="5"/>
          </p:nvPr>
        </p:nvSpPr>
        <p:spPr>
          <a:xfrm>
            <a:off x="1408266" y="1059593"/>
            <a:ext cx="1844473" cy="33617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245E71"/>
                </a:solidFill>
              </a:rPr>
              <a:t>SEJA SEMPRE EDUCADO</a:t>
            </a:r>
          </a:p>
        </p:txBody>
      </p:sp>
      <p:sp>
        <p:nvSpPr>
          <p:cNvPr id="411" name="Google Shape;411;p32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21</a:t>
            </a:fld>
            <a:endParaRPr/>
          </a:p>
        </p:txBody>
      </p:sp>
      <p:sp>
        <p:nvSpPr>
          <p:cNvPr id="412" name="Google Shape;412;p32"/>
          <p:cNvSpPr txBox="1">
            <a:spLocks noGrp="1"/>
          </p:cNvSpPr>
          <p:nvPr>
            <p:ph type="ctrTitle"/>
          </p:nvPr>
        </p:nvSpPr>
        <p:spPr>
          <a:xfrm>
            <a:off x="1058377" y="3088542"/>
            <a:ext cx="2837589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245E71"/>
                </a:solidFill>
              </a:rPr>
              <a:t>ENVIE E-MAILS EM HORÁRIO ADEQUADO</a:t>
            </a:r>
            <a:endParaRPr dirty="0">
              <a:solidFill>
                <a:srgbClr val="245E71"/>
              </a:solidFill>
            </a:endParaRPr>
          </a:p>
        </p:txBody>
      </p:sp>
      <p:sp>
        <p:nvSpPr>
          <p:cNvPr id="415" name="Google Shape;415;p32"/>
          <p:cNvSpPr txBox="1">
            <a:spLocks noGrp="1"/>
          </p:cNvSpPr>
          <p:nvPr>
            <p:ph type="ctrTitle" idx="7"/>
          </p:nvPr>
        </p:nvSpPr>
        <p:spPr>
          <a:xfrm>
            <a:off x="5459681" y="1039668"/>
            <a:ext cx="2302435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245E71"/>
                </a:solidFill>
              </a:rPr>
              <a:t>ORGANIZE BEM SUA MENSAGEM</a:t>
            </a:r>
          </a:p>
        </p:txBody>
      </p:sp>
      <p:sp>
        <p:nvSpPr>
          <p:cNvPr id="45" name="Google Shape;409;p32">
            <a:extLst>
              <a:ext uri="{FF2B5EF4-FFF2-40B4-BE49-F238E27FC236}">
                <a16:creationId xmlns:a16="http://schemas.microsoft.com/office/drawing/2014/main" id="{87FB2AD2-D569-46CD-8E16-0C3EC8FCF386}"/>
              </a:ext>
            </a:extLst>
          </p:cNvPr>
          <p:cNvSpPr txBox="1">
            <a:spLocks/>
          </p:cNvSpPr>
          <p:nvPr/>
        </p:nvSpPr>
        <p:spPr>
          <a:xfrm>
            <a:off x="4857017" y="1393858"/>
            <a:ext cx="3472888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indent="0">
              <a:lnSpc>
                <a:spcPct val="120000"/>
              </a:lnSpc>
            </a:pPr>
            <a:r>
              <a:rPr lang="pt-BR" sz="18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Se você tiver muita informação para escrever no e-mail, uma boa forma de organizar as ideias é colocá-las em tópicos. Isso deixa o e-mail mais amigável visualmente e quem lê consegue entender com mais facilidade o que você quer dizer.</a:t>
            </a:r>
          </a:p>
        </p:txBody>
      </p:sp>
      <p:sp>
        <p:nvSpPr>
          <p:cNvPr id="46" name="Google Shape;409;p32">
            <a:extLst>
              <a:ext uri="{FF2B5EF4-FFF2-40B4-BE49-F238E27FC236}">
                <a16:creationId xmlns:a16="http://schemas.microsoft.com/office/drawing/2014/main" id="{E6579555-DF7A-4B19-BBAC-CCBA9C5B7810}"/>
              </a:ext>
            </a:extLst>
          </p:cNvPr>
          <p:cNvSpPr txBox="1">
            <a:spLocks/>
          </p:cNvSpPr>
          <p:nvPr/>
        </p:nvSpPr>
        <p:spPr>
          <a:xfrm>
            <a:off x="552893" y="3334092"/>
            <a:ext cx="3562998" cy="106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indent="0">
              <a:lnSpc>
                <a:spcPct val="120000"/>
              </a:lnSpc>
            </a:pPr>
            <a:r>
              <a:rPr lang="pt-BR" sz="10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Recomenda-se que os e-mails sejam escritos e enviados apenas de segunda a sexta e dentro do horário de atendimento dos professores e dos setores da instituição. Suas mensagens serão respondidas também dentro desses dias e horários.</a:t>
            </a:r>
          </a:p>
        </p:txBody>
      </p:sp>
      <p:sp>
        <p:nvSpPr>
          <p:cNvPr id="47" name="Google Shape;409;p32">
            <a:extLst>
              <a:ext uri="{FF2B5EF4-FFF2-40B4-BE49-F238E27FC236}">
                <a16:creationId xmlns:a16="http://schemas.microsoft.com/office/drawing/2014/main" id="{6C9ECF22-57E7-4813-A57E-04767AA41D10}"/>
              </a:ext>
            </a:extLst>
          </p:cNvPr>
          <p:cNvSpPr txBox="1">
            <a:spLocks/>
          </p:cNvSpPr>
          <p:nvPr/>
        </p:nvSpPr>
        <p:spPr>
          <a:xfrm>
            <a:off x="4671237" y="3399161"/>
            <a:ext cx="3737912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36"/>
              </a:buClr>
              <a:buSzPts val="900"/>
              <a:buFont typeface="Roboto Slab Regular"/>
              <a:buNone/>
              <a:defRPr sz="900" b="0" i="0" u="none" strike="noStrike" cap="none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indent="0">
              <a:lnSpc>
                <a:spcPct val="120000"/>
              </a:lnSpc>
            </a:pPr>
            <a:r>
              <a:rPr lang="pt-BR" sz="18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Muitas vezes as informações que procuramos já estão descritas na sala de aula virtual da disciplina no SIGAA. Recomenda-se que o(a) estudante sempre verifique no sistema se a informação que ele(a) necessita está disponível. Caso não esteja, envie mensagem ao docente.</a:t>
            </a:r>
          </a:p>
        </p:txBody>
      </p:sp>
      <p:grpSp>
        <p:nvGrpSpPr>
          <p:cNvPr id="50" name="Google Shape;4239;p47">
            <a:extLst>
              <a:ext uri="{FF2B5EF4-FFF2-40B4-BE49-F238E27FC236}">
                <a16:creationId xmlns:a16="http://schemas.microsoft.com/office/drawing/2014/main" id="{48645702-5FDE-4B52-9471-085EDADB5FC6}"/>
              </a:ext>
            </a:extLst>
          </p:cNvPr>
          <p:cNvGrpSpPr/>
          <p:nvPr/>
        </p:nvGrpSpPr>
        <p:grpSpPr>
          <a:xfrm>
            <a:off x="2169253" y="2732416"/>
            <a:ext cx="358224" cy="384900"/>
            <a:chOff x="3270475" y="1427025"/>
            <a:chExt cx="483200" cy="483125"/>
          </a:xfrm>
          <a:solidFill>
            <a:schemeClr val="accent2">
              <a:lumMod val="75000"/>
              <a:lumOff val="25000"/>
            </a:schemeClr>
          </a:solidFill>
        </p:grpSpPr>
        <p:sp>
          <p:nvSpPr>
            <p:cNvPr id="51" name="Google Shape;4240;p47">
              <a:extLst>
                <a:ext uri="{FF2B5EF4-FFF2-40B4-BE49-F238E27FC236}">
                  <a16:creationId xmlns:a16="http://schemas.microsoft.com/office/drawing/2014/main" id="{23F09B5E-45C6-43B5-896A-52BD0A2292FA}"/>
                </a:ext>
              </a:extLst>
            </p:cNvPr>
            <p:cNvSpPr/>
            <p:nvPr/>
          </p:nvSpPr>
          <p:spPr>
            <a:xfrm>
              <a:off x="3270475" y="1427025"/>
              <a:ext cx="483200" cy="483125"/>
            </a:xfrm>
            <a:custGeom>
              <a:avLst/>
              <a:gdLst/>
              <a:ahLst/>
              <a:cxnLst/>
              <a:rect l="l" t="t" r="r" b="b"/>
              <a:pathLst>
                <a:path w="19328" h="19325" extrusionOk="0">
                  <a:moveTo>
                    <a:pt x="9630" y="1133"/>
                  </a:moveTo>
                  <a:cubicBezTo>
                    <a:pt x="14352" y="1133"/>
                    <a:pt x="18196" y="4943"/>
                    <a:pt x="18196" y="9626"/>
                  </a:cubicBezTo>
                  <a:cubicBezTo>
                    <a:pt x="18196" y="14349"/>
                    <a:pt x="14352" y="18193"/>
                    <a:pt x="9630" y="18193"/>
                  </a:cubicBezTo>
                  <a:cubicBezTo>
                    <a:pt x="4946" y="18193"/>
                    <a:pt x="1136" y="14349"/>
                    <a:pt x="1136" y="9626"/>
                  </a:cubicBezTo>
                  <a:cubicBezTo>
                    <a:pt x="1136" y="4943"/>
                    <a:pt x="4946" y="1133"/>
                    <a:pt x="9630" y="1133"/>
                  </a:cubicBezTo>
                  <a:close/>
                  <a:moveTo>
                    <a:pt x="9641" y="0"/>
                  </a:moveTo>
                  <a:cubicBezTo>
                    <a:pt x="9637" y="0"/>
                    <a:pt x="9633" y="0"/>
                    <a:pt x="9630" y="0"/>
                  </a:cubicBezTo>
                  <a:cubicBezTo>
                    <a:pt x="4312" y="0"/>
                    <a:pt x="4" y="4309"/>
                    <a:pt x="4" y="9626"/>
                  </a:cubicBezTo>
                  <a:cubicBezTo>
                    <a:pt x="1" y="12187"/>
                    <a:pt x="1012" y="14648"/>
                    <a:pt x="2821" y="16465"/>
                  </a:cubicBezTo>
                  <a:cubicBezTo>
                    <a:pt x="4644" y="18310"/>
                    <a:pt x="7063" y="19325"/>
                    <a:pt x="9630" y="19325"/>
                  </a:cubicBezTo>
                  <a:cubicBezTo>
                    <a:pt x="10922" y="19325"/>
                    <a:pt x="12199" y="19065"/>
                    <a:pt x="13389" y="18555"/>
                  </a:cubicBezTo>
                  <a:cubicBezTo>
                    <a:pt x="15711" y="17558"/>
                    <a:pt x="17562" y="15708"/>
                    <a:pt x="18558" y="13386"/>
                  </a:cubicBezTo>
                  <a:cubicBezTo>
                    <a:pt x="19068" y="12196"/>
                    <a:pt x="19328" y="10919"/>
                    <a:pt x="19328" y="9626"/>
                  </a:cubicBezTo>
                  <a:cubicBezTo>
                    <a:pt x="19328" y="7060"/>
                    <a:pt x="18313" y="4641"/>
                    <a:pt x="16469" y="2818"/>
                  </a:cubicBezTo>
                  <a:cubicBezTo>
                    <a:pt x="14654" y="1012"/>
                    <a:pt x="12197" y="0"/>
                    <a:pt x="96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52" name="Google Shape;4241;p47">
              <a:extLst>
                <a:ext uri="{FF2B5EF4-FFF2-40B4-BE49-F238E27FC236}">
                  <a16:creationId xmlns:a16="http://schemas.microsoft.com/office/drawing/2014/main" id="{AE3D8681-CB04-4DBC-AAC4-256D9C34429A}"/>
                </a:ext>
              </a:extLst>
            </p:cNvPr>
            <p:cNvSpPr/>
            <p:nvPr/>
          </p:nvSpPr>
          <p:spPr>
            <a:xfrm>
              <a:off x="3497550" y="1596875"/>
              <a:ext cx="87650" cy="141525"/>
            </a:xfrm>
            <a:custGeom>
              <a:avLst/>
              <a:gdLst/>
              <a:ahLst/>
              <a:cxnLst/>
              <a:rect l="l" t="t" r="r" b="b"/>
              <a:pathLst>
                <a:path w="3506" h="5661" extrusionOk="0">
                  <a:moveTo>
                    <a:pt x="2885" y="1"/>
                  </a:moveTo>
                  <a:cubicBezTo>
                    <a:pt x="2740" y="1"/>
                    <a:pt x="2595" y="56"/>
                    <a:pt x="2485" y="166"/>
                  </a:cubicBezTo>
                  <a:lnTo>
                    <a:pt x="220" y="2431"/>
                  </a:lnTo>
                  <a:cubicBezTo>
                    <a:pt x="0" y="2651"/>
                    <a:pt x="0" y="3011"/>
                    <a:pt x="220" y="3231"/>
                  </a:cubicBezTo>
                  <a:lnTo>
                    <a:pt x="2485" y="5496"/>
                  </a:lnTo>
                  <a:cubicBezTo>
                    <a:pt x="2595" y="5606"/>
                    <a:pt x="2740" y="5661"/>
                    <a:pt x="2885" y="5661"/>
                  </a:cubicBezTo>
                  <a:cubicBezTo>
                    <a:pt x="3030" y="5661"/>
                    <a:pt x="3175" y="5606"/>
                    <a:pt x="3285" y="5496"/>
                  </a:cubicBezTo>
                  <a:cubicBezTo>
                    <a:pt x="3506" y="5275"/>
                    <a:pt x="3506" y="4916"/>
                    <a:pt x="3285" y="4695"/>
                  </a:cubicBezTo>
                  <a:lnTo>
                    <a:pt x="1422" y="2832"/>
                  </a:lnTo>
                  <a:lnTo>
                    <a:pt x="3285" y="966"/>
                  </a:lnTo>
                  <a:cubicBezTo>
                    <a:pt x="3506" y="746"/>
                    <a:pt x="3506" y="387"/>
                    <a:pt x="3285" y="166"/>
                  </a:cubicBezTo>
                  <a:cubicBezTo>
                    <a:pt x="3175" y="56"/>
                    <a:pt x="3030" y="1"/>
                    <a:pt x="28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53" name="Google Shape;4242;p47">
              <a:extLst>
                <a:ext uri="{FF2B5EF4-FFF2-40B4-BE49-F238E27FC236}">
                  <a16:creationId xmlns:a16="http://schemas.microsoft.com/office/drawing/2014/main" id="{B1C70EFC-9D78-4F1F-8D89-C21940AE8330}"/>
                </a:ext>
              </a:extLst>
            </p:cNvPr>
            <p:cNvSpPr/>
            <p:nvPr/>
          </p:nvSpPr>
          <p:spPr>
            <a:xfrm>
              <a:off x="3327100" y="1483625"/>
              <a:ext cx="369975" cy="369925"/>
            </a:xfrm>
            <a:custGeom>
              <a:avLst/>
              <a:gdLst/>
              <a:ahLst/>
              <a:cxnLst/>
              <a:rect l="l" t="t" r="r" b="b"/>
              <a:pathLst>
                <a:path w="14799" h="14797" extrusionOk="0">
                  <a:moveTo>
                    <a:pt x="7929" y="1157"/>
                  </a:moveTo>
                  <a:cubicBezTo>
                    <a:pt x="9206" y="1272"/>
                    <a:pt x="10420" y="1770"/>
                    <a:pt x="11411" y="2589"/>
                  </a:cubicBezTo>
                  <a:lnTo>
                    <a:pt x="11042" y="2957"/>
                  </a:lnTo>
                  <a:cubicBezTo>
                    <a:pt x="10828" y="3180"/>
                    <a:pt x="10831" y="3534"/>
                    <a:pt x="11048" y="3751"/>
                  </a:cubicBezTo>
                  <a:cubicBezTo>
                    <a:pt x="11158" y="3861"/>
                    <a:pt x="11303" y="3916"/>
                    <a:pt x="11448" y="3916"/>
                  </a:cubicBezTo>
                  <a:cubicBezTo>
                    <a:pt x="11590" y="3916"/>
                    <a:pt x="11732" y="3863"/>
                    <a:pt x="11842" y="3757"/>
                  </a:cubicBezTo>
                  <a:lnTo>
                    <a:pt x="12214" y="3389"/>
                  </a:lnTo>
                  <a:cubicBezTo>
                    <a:pt x="13026" y="4349"/>
                    <a:pt x="13524" y="5539"/>
                    <a:pt x="13639" y="6795"/>
                  </a:cubicBezTo>
                  <a:lnTo>
                    <a:pt x="13101" y="6795"/>
                  </a:lnTo>
                  <a:cubicBezTo>
                    <a:pt x="12787" y="6795"/>
                    <a:pt x="12534" y="7048"/>
                    <a:pt x="12534" y="7362"/>
                  </a:cubicBezTo>
                  <a:cubicBezTo>
                    <a:pt x="12534" y="7673"/>
                    <a:pt x="12787" y="7927"/>
                    <a:pt x="13101" y="7927"/>
                  </a:cubicBezTo>
                  <a:lnTo>
                    <a:pt x="13639" y="7927"/>
                  </a:lnTo>
                  <a:cubicBezTo>
                    <a:pt x="13515" y="9198"/>
                    <a:pt x="13005" y="10400"/>
                    <a:pt x="12178" y="11375"/>
                  </a:cubicBezTo>
                  <a:lnTo>
                    <a:pt x="11842" y="11040"/>
                  </a:lnTo>
                  <a:cubicBezTo>
                    <a:pt x="11732" y="10934"/>
                    <a:pt x="11590" y="10881"/>
                    <a:pt x="11448" y="10881"/>
                  </a:cubicBezTo>
                  <a:cubicBezTo>
                    <a:pt x="11303" y="10881"/>
                    <a:pt x="11158" y="10936"/>
                    <a:pt x="11048" y="11046"/>
                  </a:cubicBezTo>
                  <a:cubicBezTo>
                    <a:pt x="10831" y="11264"/>
                    <a:pt x="10828" y="11617"/>
                    <a:pt x="11042" y="11840"/>
                  </a:cubicBezTo>
                  <a:lnTo>
                    <a:pt x="11377" y="12175"/>
                  </a:lnTo>
                  <a:cubicBezTo>
                    <a:pt x="10402" y="13003"/>
                    <a:pt x="9200" y="13513"/>
                    <a:pt x="7929" y="13637"/>
                  </a:cubicBezTo>
                  <a:lnTo>
                    <a:pt x="7929" y="13099"/>
                  </a:lnTo>
                  <a:cubicBezTo>
                    <a:pt x="7929" y="12785"/>
                    <a:pt x="7676" y="12532"/>
                    <a:pt x="7365" y="12532"/>
                  </a:cubicBezTo>
                  <a:cubicBezTo>
                    <a:pt x="7051" y="12532"/>
                    <a:pt x="6797" y="12785"/>
                    <a:pt x="6797" y="13099"/>
                  </a:cubicBezTo>
                  <a:lnTo>
                    <a:pt x="6797" y="13637"/>
                  </a:lnTo>
                  <a:cubicBezTo>
                    <a:pt x="5541" y="13522"/>
                    <a:pt x="4351" y="13024"/>
                    <a:pt x="3391" y="12212"/>
                  </a:cubicBezTo>
                  <a:lnTo>
                    <a:pt x="3759" y="11840"/>
                  </a:lnTo>
                  <a:cubicBezTo>
                    <a:pt x="3974" y="11617"/>
                    <a:pt x="3971" y="11264"/>
                    <a:pt x="3753" y="11046"/>
                  </a:cubicBezTo>
                  <a:cubicBezTo>
                    <a:pt x="3643" y="10936"/>
                    <a:pt x="3499" y="10881"/>
                    <a:pt x="3354" y="10881"/>
                  </a:cubicBezTo>
                  <a:cubicBezTo>
                    <a:pt x="3212" y="10881"/>
                    <a:pt x="3070" y="10934"/>
                    <a:pt x="2959" y="11040"/>
                  </a:cubicBezTo>
                  <a:lnTo>
                    <a:pt x="2591" y="11408"/>
                  </a:lnTo>
                  <a:cubicBezTo>
                    <a:pt x="1773" y="10418"/>
                    <a:pt x="1274" y="9204"/>
                    <a:pt x="1160" y="7927"/>
                  </a:cubicBezTo>
                  <a:lnTo>
                    <a:pt x="1703" y="7927"/>
                  </a:lnTo>
                  <a:cubicBezTo>
                    <a:pt x="2014" y="7927"/>
                    <a:pt x="2268" y="7673"/>
                    <a:pt x="2268" y="7362"/>
                  </a:cubicBezTo>
                  <a:cubicBezTo>
                    <a:pt x="2268" y="7048"/>
                    <a:pt x="2014" y="6795"/>
                    <a:pt x="1703" y="6795"/>
                  </a:cubicBezTo>
                  <a:lnTo>
                    <a:pt x="1163" y="6795"/>
                  </a:lnTo>
                  <a:cubicBezTo>
                    <a:pt x="1274" y="5539"/>
                    <a:pt x="1770" y="4346"/>
                    <a:pt x="2579" y="3377"/>
                  </a:cubicBezTo>
                  <a:lnTo>
                    <a:pt x="2959" y="3757"/>
                  </a:lnTo>
                  <a:cubicBezTo>
                    <a:pt x="3070" y="3863"/>
                    <a:pt x="3212" y="3916"/>
                    <a:pt x="3354" y="3916"/>
                  </a:cubicBezTo>
                  <a:cubicBezTo>
                    <a:pt x="3499" y="3916"/>
                    <a:pt x="3643" y="3861"/>
                    <a:pt x="3753" y="3751"/>
                  </a:cubicBezTo>
                  <a:cubicBezTo>
                    <a:pt x="3971" y="3534"/>
                    <a:pt x="3974" y="3180"/>
                    <a:pt x="3759" y="2957"/>
                  </a:cubicBezTo>
                  <a:lnTo>
                    <a:pt x="3379" y="2577"/>
                  </a:lnTo>
                  <a:cubicBezTo>
                    <a:pt x="4348" y="1767"/>
                    <a:pt x="5541" y="1272"/>
                    <a:pt x="6797" y="1160"/>
                  </a:cubicBezTo>
                  <a:lnTo>
                    <a:pt x="6797" y="1701"/>
                  </a:lnTo>
                  <a:cubicBezTo>
                    <a:pt x="6797" y="2012"/>
                    <a:pt x="7051" y="2266"/>
                    <a:pt x="7365" y="2266"/>
                  </a:cubicBezTo>
                  <a:cubicBezTo>
                    <a:pt x="7676" y="2266"/>
                    <a:pt x="7929" y="2012"/>
                    <a:pt x="7929" y="1701"/>
                  </a:cubicBezTo>
                  <a:lnTo>
                    <a:pt x="7929" y="1157"/>
                  </a:lnTo>
                  <a:close/>
                  <a:moveTo>
                    <a:pt x="7376" y="1"/>
                  </a:moveTo>
                  <a:cubicBezTo>
                    <a:pt x="7372" y="1"/>
                    <a:pt x="7368" y="1"/>
                    <a:pt x="7365" y="1"/>
                  </a:cubicBezTo>
                  <a:cubicBezTo>
                    <a:pt x="5435" y="1"/>
                    <a:pt x="3581" y="759"/>
                    <a:pt x="2210" y="2115"/>
                  </a:cubicBezTo>
                  <a:cubicBezTo>
                    <a:pt x="2174" y="2142"/>
                    <a:pt x="2141" y="2172"/>
                    <a:pt x="2114" y="2208"/>
                  </a:cubicBezTo>
                  <a:cubicBezTo>
                    <a:pt x="761" y="3582"/>
                    <a:pt x="3" y="5433"/>
                    <a:pt x="3" y="7362"/>
                  </a:cubicBezTo>
                  <a:cubicBezTo>
                    <a:pt x="0" y="9322"/>
                    <a:pt x="776" y="11206"/>
                    <a:pt x="2159" y="12598"/>
                  </a:cubicBezTo>
                  <a:lnTo>
                    <a:pt x="2177" y="12616"/>
                  </a:lnTo>
                  <a:lnTo>
                    <a:pt x="2180" y="12619"/>
                  </a:lnTo>
                  <a:lnTo>
                    <a:pt x="2186" y="12625"/>
                  </a:lnTo>
                  <a:cubicBezTo>
                    <a:pt x="3578" y="14023"/>
                    <a:pt x="5414" y="14796"/>
                    <a:pt x="7365" y="14796"/>
                  </a:cubicBezTo>
                  <a:cubicBezTo>
                    <a:pt x="9327" y="14796"/>
                    <a:pt x="11187" y="14017"/>
                    <a:pt x="12603" y="12601"/>
                  </a:cubicBezTo>
                  <a:cubicBezTo>
                    <a:pt x="14019" y="11185"/>
                    <a:pt x="14798" y="9325"/>
                    <a:pt x="14798" y="7362"/>
                  </a:cubicBezTo>
                  <a:cubicBezTo>
                    <a:pt x="14798" y="5415"/>
                    <a:pt x="14028" y="3576"/>
                    <a:pt x="12627" y="2184"/>
                  </a:cubicBezTo>
                  <a:lnTo>
                    <a:pt x="12621" y="2178"/>
                  </a:lnTo>
                  <a:cubicBezTo>
                    <a:pt x="12621" y="2175"/>
                    <a:pt x="12618" y="2175"/>
                    <a:pt x="12618" y="2175"/>
                  </a:cubicBezTo>
                  <a:lnTo>
                    <a:pt x="12600" y="2157"/>
                  </a:lnTo>
                  <a:cubicBezTo>
                    <a:pt x="11211" y="777"/>
                    <a:pt x="9331" y="1"/>
                    <a:pt x="73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grpSp>
        <p:nvGrpSpPr>
          <p:cNvPr id="54" name="Google Shape;3909;p47">
            <a:extLst>
              <a:ext uri="{FF2B5EF4-FFF2-40B4-BE49-F238E27FC236}">
                <a16:creationId xmlns:a16="http://schemas.microsoft.com/office/drawing/2014/main" id="{BF4E3373-EBEC-4022-A22E-4DA3EDA52BE0}"/>
              </a:ext>
            </a:extLst>
          </p:cNvPr>
          <p:cNvGrpSpPr/>
          <p:nvPr/>
        </p:nvGrpSpPr>
        <p:grpSpPr>
          <a:xfrm>
            <a:off x="6445718" y="2740893"/>
            <a:ext cx="334986" cy="368032"/>
            <a:chOff x="5049725" y="2027900"/>
            <a:chExt cx="481750" cy="481850"/>
          </a:xfrm>
          <a:solidFill>
            <a:schemeClr val="accent2">
              <a:lumMod val="75000"/>
              <a:lumOff val="25000"/>
            </a:schemeClr>
          </a:solidFill>
        </p:grpSpPr>
        <p:sp>
          <p:nvSpPr>
            <p:cNvPr id="55" name="Google Shape;3910;p47">
              <a:extLst>
                <a:ext uri="{FF2B5EF4-FFF2-40B4-BE49-F238E27FC236}">
                  <a16:creationId xmlns:a16="http://schemas.microsoft.com/office/drawing/2014/main" id="{E0370476-8E69-4922-8845-8A8621951A54}"/>
                </a:ext>
              </a:extLst>
            </p:cNvPr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56" name="Google Shape;3911;p47">
              <a:extLst>
                <a:ext uri="{FF2B5EF4-FFF2-40B4-BE49-F238E27FC236}">
                  <a16:creationId xmlns:a16="http://schemas.microsoft.com/office/drawing/2014/main" id="{7E5C1BE2-4274-4D3A-AC3A-45F1D7C97755}"/>
                </a:ext>
              </a:extLst>
            </p:cNvPr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57" name="Google Shape;3912;p47">
              <a:extLst>
                <a:ext uri="{FF2B5EF4-FFF2-40B4-BE49-F238E27FC236}">
                  <a16:creationId xmlns:a16="http://schemas.microsoft.com/office/drawing/2014/main" id="{A7280CD4-8C59-4437-A01A-7CF3EC16BF72}"/>
                </a:ext>
              </a:extLst>
            </p:cNvPr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58" name="Google Shape;3913;p47">
              <a:extLst>
                <a:ext uri="{FF2B5EF4-FFF2-40B4-BE49-F238E27FC236}">
                  <a16:creationId xmlns:a16="http://schemas.microsoft.com/office/drawing/2014/main" id="{008BC18D-36DF-4326-97D3-8DF1E80858C2}"/>
                </a:ext>
              </a:extLst>
            </p:cNvPr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59" name="Google Shape;3914;p47">
              <a:extLst>
                <a:ext uri="{FF2B5EF4-FFF2-40B4-BE49-F238E27FC236}">
                  <a16:creationId xmlns:a16="http://schemas.microsoft.com/office/drawing/2014/main" id="{7CDD4064-34A5-4520-8A1A-F21790DBE0A1}"/>
                </a:ext>
              </a:extLst>
            </p:cNvPr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60" name="Google Shape;3915;p47">
              <a:extLst>
                <a:ext uri="{FF2B5EF4-FFF2-40B4-BE49-F238E27FC236}">
                  <a16:creationId xmlns:a16="http://schemas.microsoft.com/office/drawing/2014/main" id="{2B1112B4-70C6-4784-9696-3A2A8F8030BF}"/>
                </a:ext>
              </a:extLst>
            </p:cNvPr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61" name="Google Shape;3916;p47">
              <a:extLst>
                <a:ext uri="{FF2B5EF4-FFF2-40B4-BE49-F238E27FC236}">
                  <a16:creationId xmlns:a16="http://schemas.microsoft.com/office/drawing/2014/main" id="{98DDC1D2-29A4-4C9A-9CE2-83FAE8F83769}"/>
                </a:ext>
              </a:extLst>
            </p:cNvPr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62" name="Google Shape;3917;p47">
              <a:extLst>
                <a:ext uri="{FF2B5EF4-FFF2-40B4-BE49-F238E27FC236}">
                  <a16:creationId xmlns:a16="http://schemas.microsoft.com/office/drawing/2014/main" id="{9199B51A-C6FB-4F0B-9F89-3F7B778ED2A3}"/>
                </a:ext>
              </a:extLst>
            </p:cNvPr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grpSp>
        <p:nvGrpSpPr>
          <p:cNvPr id="64" name="Google Shape;4710;p48">
            <a:extLst>
              <a:ext uri="{FF2B5EF4-FFF2-40B4-BE49-F238E27FC236}">
                <a16:creationId xmlns:a16="http://schemas.microsoft.com/office/drawing/2014/main" id="{21DFD052-7815-4BC8-9D81-61F1708AC014}"/>
              </a:ext>
            </a:extLst>
          </p:cNvPr>
          <p:cNvGrpSpPr/>
          <p:nvPr/>
        </p:nvGrpSpPr>
        <p:grpSpPr>
          <a:xfrm>
            <a:off x="6476940" y="673395"/>
            <a:ext cx="282201" cy="302592"/>
            <a:chOff x="-60988625" y="3740800"/>
            <a:chExt cx="316650" cy="310350"/>
          </a:xfrm>
          <a:solidFill>
            <a:schemeClr val="accent2">
              <a:lumMod val="75000"/>
              <a:lumOff val="25000"/>
            </a:schemeClr>
          </a:solidFill>
        </p:grpSpPr>
        <p:sp>
          <p:nvSpPr>
            <p:cNvPr id="65" name="Google Shape;4711;p48">
              <a:extLst>
                <a:ext uri="{FF2B5EF4-FFF2-40B4-BE49-F238E27FC236}">
                  <a16:creationId xmlns:a16="http://schemas.microsoft.com/office/drawing/2014/main" id="{241C9C11-B93C-4DC3-BAF3-2DCFDB6504AC}"/>
                </a:ext>
              </a:extLst>
            </p:cNvPr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712;p48">
              <a:extLst>
                <a:ext uri="{FF2B5EF4-FFF2-40B4-BE49-F238E27FC236}">
                  <a16:creationId xmlns:a16="http://schemas.microsoft.com/office/drawing/2014/main" id="{DC14927B-DB2E-42F7-8C72-10E49A3BDAB2}"/>
                </a:ext>
              </a:extLst>
            </p:cNvPr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713;p48">
              <a:extLst>
                <a:ext uri="{FF2B5EF4-FFF2-40B4-BE49-F238E27FC236}">
                  <a16:creationId xmlns:a16="http://schemas.microsoft.com/office/drawing/2014/main" id="{778B6428-2D62-4876-9ED8-5240C8D8B47C}"/>
                </a:ext>
              </a:extLst>
            </p:cNvPr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"/>
          <p:cNvSpPr txBox="1">
            <a:spLocks noGrp="1"/>
          </p:cNvSpPr>
          <p:nvPr>
            <p:ph type="ctrTitle"/>
          </p:nvPr>
        </p:nvSpPr>
        <p:spPr>
          <a:xfrm>
            <a:off x="1087472" y="966234"/>
            <a:ext cx="1060305" cy="32110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900" dirty="0"/>
              <a:t>4</a:t>
            </a:r>
            <a:endParaRPr sz="19900" dirty="0"/>
          </a:p>
        </p:txBody>
      </p:sp>
      <p:sp>
        <p:nvSpPr>
          <p:cNvPr id="251" name="Google Shape;251;p26"/>
          <p:cNvSpPr txBox="1">
            <a:spLocks noGrp="1"/>
          </p:cNvSpPr>
          <p:nvPr>
            <p:ph type="subTitle" idx="1"/>
          </p:nvPr>
        </p:nvSpPr>
        <p:spPr>
          <a:xfrm>
            <a:off x="3841898" y="1897971"/>
            <a:ext cx="5302102" cy="13475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>
                <a:solidFill>
                  <a:schemeClr val="bg1"/>
                </a:solidFill>
              </a:rPr>
              <a:t>Contatos importantes!</a:t>
            </a:r>
          </a:p>
        </p:txBody>
      </p:sp>
      <p:sp>
        <p:nvSpPr>
          <p:cNvPr id="253" name="Google Shape;253;p26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1806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2"/>
          <p:cNvSpPr/>
          <p:nvPr/>
        </p:nvSpPr>
        <p:spPr>
          <a:xfrm>
            <a:off x="396948" y="498764"/>
            <a:ext cx="8345270" cy="4057285"/>
          </a:xfrm>
          <a:prstGeom prst="rect">
            <a:avLst/>
          </a:prstGeom>
          <a:solidFill>
            <a:srgbClr val="D9F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2"/>
          <p:cNvSpPr txBox="1">
            <a:spLocks noGrp="1"/>
          </p:cNvSpPr>
          <p:nvPr>
            <p:ph type="subTitle" idx="4"/>
          </p:nvPr>
        </p:nvSpPr>
        <p:spPr>
          <a:xfrm>
            <a:off x="457199" y="498763"/>
            <a:ext cx="8221048" cy="4057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Serviço Integrado de Suporte e Acompanhamento ao Estudante (SISAE) 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3"/>
              </a:rPr>
              <a:t>sisae.camboriu@ifc.edu.br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 </a:t>
            </a: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Atendimento Educacional Especializado (AEE)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4"/>
              </a:rPr>
              <a:t>aee.</a:t>
            </a: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4"/>
              </a:rPr>
              <a:t>camboriu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4"/>
              </a:rPr>
              <a:t>@ifc.edu.br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 </a:t>
            </a: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Centro Pedagógico (atendimento alunos Proeja, Subsequente e Superior)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5"/>
              </a:rPr>
              <a:t>c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5"/>
              </a:rPr>
              <a:t>entropedagogico.camboriu@ifc.edu.br</a:t>
            </a: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Equipe de Orientação Pedagógica e Acompanhamento (alunos dos cursos técnicos integrados)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6"/>
              </a:rPr>
              <a:t>opa.camboriu@ifc.edu.br</a:t>
            </a:r>
            <a:endParaRPr lang="pt-BR" sz="1400" dirty="0">
              <a:solidFill>
                <a:srgbClr val="245E71"/>
              </a:solidFill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411" name="Google Shape;411;p32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180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2"/>
          <p:cNvSpPr/>
          <p:nvPr/>
        </p:nvSpPr>
        <p:spPr>
          <a:xfrm>
            <a:off x="396948" y="498764"/>
            <a:ext cx="8345270" cy="4057285"/>
          </a:xfrm>
          <a:prstGeom prst="rect">
            <a:avLst/>
          </a:prstGeom>
          <a:solidFill>
            <a:srgbClr val="D9F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2"/>
          <p:cNvSpPr txBox="1">
            <a:spLocks noGrp="1"/>
          </p:cNvSpPr>
          <p:nvPr>
            <p:ph type="subTitle" idx="4"/>
          </p:nvPr>
        </p:nvSpPr>
        <p:spPr>
          <a:xfrm>
            <a:off x="457199" y="587451"/>
            <a:ext cx="8221048" cy="38944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Coordenação do Curso Técnico em Agropecuária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3"/>
              </a:rPr>
              <a:t>agropecuaria.tec.camboriu@ifc.edu.br</a:t>
            </a:r>
            <a:endParaRPr lang="pt-BR" sz="1400" dirty="0">
              <a:solidFill>
                <a:srgbClr val="245E71"/>
              </a:solidFill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Coordenação do Curso Técnico em Controle Ambiental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4"/>
              </a:rPr>
              <a:t>controleambiental.tec.camboriu@ifc.edu.br</a:t>
            </a:r>
            <a:endParaRPr lang="pt-BR" sz="1400" dirty="0">
              <a:solidFill>
                <a:srgbClr val="245E71"/>
              </a:solidFill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Coordenação do Curso Técnico em Hospedagem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5"/>
              </a:rPr>
              <a:t>hospedagem.tec.</a:t>
            </a: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5"/>
              </a:rPr>
              <a:t>camboriu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5"/>
              </a:rPr>
              <a:t>@ifc.edu.br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 </a:t>
            </a: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Coordenação dos Cursos PROEJA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6"/>
              </a:rPr>
              <a:t>proeja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6"/>
              </a:rPr>
              <a:t>.quali.</a:t>
            </a: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6"/>
              </a:rPr>
              <a:t>camboriu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6"/>
              </a:rPr>
              <a:t>@ifc.edu.br</a:t>
            </a: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Coordenação do Curso Técnico em Defesa Civil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7"/>
              </a:rPr>
              <a:t>defesacivil.tec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7"/>
              </a:rPr>
              <a:t>.camboriu@ifc.edu.br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 </a:t>
            </a: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Coordenação do Curso Técnico em Segurança do Trabalho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8"/>
              </a:rPr>
              <a:t>segurancadotrabalho.tec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8"/>
              </a:rPr>
              <a:t>.camboriu@ifc.edu.br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 </a:t>
            </a: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Coordenação do Curso Técnico em Transações Imobiliárias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7"/>
              </a:rPr>
              <a:t>transacoesimobiliarias.tec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7"/>
              </a:rPr>
              <a:t>.camboriu@ifc.edu.br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 </a:t>
            </a: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411" name="Google Shape;411;p32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3029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2"/>
          <p:cNvSpPr/>
          <p:nvPr/>
        </p:nvSpPr>
        <p:spPr>
          <a:xfrm>
            <a:off x="396948" y="498764"/>
            <a:ext cx="8345270" cy="4057285"/>
          </a:xfrm>
          <a:prstGeom prst="rect">
            <a:avLst/>
          </a:prstGeom>
          <a:solidFill>
            <a:srgbClr val="D9F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2"/>
          <p:cNvSpPr txBox="1">
            <a:spLocks noGrp="1"/>
          </p:cNvSpPr>
          <p:nvPr>
            <p:ph type="subTitle" idx="4"/>
          </p:nvPr>
        </p:nvSpPr>
        <p:spPr>
          <a:xfrm>
            <a:off x="457199" y="587451"/>
            <a:ext cx="8221048" cy="38944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Coordenação do Curso de Agronomia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3"/>
              </a:rPr>
              <a:t>agronomia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3"/>
              </a:rPr>
              <a:t>.grad.camboriu@ifc.edu.br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 </a:t>
            </a: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Coordenação do Curso de Bacharelado em Sistemas de Informação 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4"/>
              </a:rPr>
              <a:t>sistemasdeinformacao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4"/>
              </a:rPr>
              <a:t>.grad.camboriu@ifc.edu.br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 </a:t>
            </a: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Coordenação do Curso de Licenciatura em Matemática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5"/>
              </a:rPr>
              <a:t>matemática.grad.camboriu@ifc.edu.br</a:t>
            </a: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Coordenação do Curso de Licenciatura em Pedagogia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6"/>
              </a:rPr>
              <a:t>pedagogia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6"/>
              </a:rPr>
              <a:t>.grad.camboriu@ifc.edu.br</a:t>
            </a: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Coordenação do Curso de Tecnologia em Negócios Imobiliários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7"/>
              </a:rPr>
              <a:t>negociosimobiliarios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7"/>
              </a:rPr>
              <a:t>.grad.camboriu@ifc.edu.br</a:t>
            </a: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Coordenação do Curso de Tecnologia em Sistemas para Internet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8"/>
              </a:rPr>
              <a:t>sistemasparainternet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8"/>
              </a:rPr>
              <a:t>.grad.camboriu@ifc.edu.br</a:t>
            </a: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411" name="Google Shape;411;p32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5368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2"/>
          <p:cNvSpPr/>
          <p:nvPr/>
        </p:nvSpPr>
        <p:spPr>
          <a:xfrm>
            <a:off x="396948" y="498764"/>
            <a:ext cx="8345270" cy="4057285"/>
          </a:xfrm>
          <a:prstGeom prst="rect">
            <a:avLst/>
          </a:prstGeom>
          <a:solidFill>
            <a:srgbClr val="D9F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2"/>
          <p:cNvSpPr txBox="1">
            <a:spLocks noGrp="1"/>
          </p:cNvSpPr>
          <p:nvPr>
            <p:ph type="subTitle" idx="4"/>
          </p:nvPr>
        </p:nvSpPr>
        <p:spPr>
          <a:xfrm>
            <a:off x="457199" y="498764"/>
            <a:ext cx="8221048" cy="4057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Coord</a:t>
            </a: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enação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 de Registro Acadêmico e Cadastral Institucional (secretaria)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3"/>
              </a:rPr>
              <a:t>registroacademico.</a:t>
            </a: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3"/>
              </a:rPr>
              <a:t>camboriu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3"/>
              </a:rPr>
              <a:t>@ifc.edu.br</a:t>
            </a: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Biblioteca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4"/>
              </a:rPr>
              <a:t>biblioteca.</a:t>
            </a: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4"/>
              </a:rPr>
              <a:t>camboriu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4"/>
              </a:rPr>
              <a:t>@ifc.edu.br</a:t>
            </a: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Coordenação de Pesquisa e Inovação (Projetos e Bolsas)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 err="1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5"/>
              </a:rPr>
              <a:t>p</a:t>
            </a:r>
            <a:r>
              <a:rPr lang="pt-BR" sz="1400" dirty="0" err="1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5"/>
              </a:rPr>
              <a:t>esquisa,cambo</a:t>
            </a:r>
            <a:r>
              <a:rPr lang="pt-BR" sz="1400" dirty="0" err="1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5"/>
              </a:rPr>
              <a:t>riu</a:t>
            </a:r>
            <a:r>
              <a:rPr lang="pt-BR" sz="1400" dirty="0" err="1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5"/>
              </a:rPr>
              <a:t>@ifc.edu.br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 </a:t>
            </a: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Coordenação de Extensão e Estágio</a:t>
            </a: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 (projetos e bolsas)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6"/>
              </a:rPr>
              <a:t>extensão.camboriu@ifc.edu.br</a:t>
            </a:r>
            <a:endParaRPr lang="pt-BR" sz="1400" dirty="0">
              <a:solidFill>
                <a:srgbClr val="245E71"/>
              </a:solidFill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7"/>
              </a:rPr>
              <a:t>estagios</a:t>
            </a: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7"/>
              </a:rPr>
              <a:t>.camboriu@ifc.edu.br</a:t>
            </a:r>
            <a:endParaRPr lang="pt-BR" sz="1400" dirty="0">
              <a:solidFill>
                <a:srgbClr val="245E71"/>
              </a:solidFill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Direção de Ensino, Pesquisa e Extensão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8"/>
              </a:rPr>
              <a:t>depe.</a:t>
            </a: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8"/>
              </a:rPr>
              <a:t>camboriu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8"/>
              </a:rPr>
              <a:t>@ifc.edu.br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 </a:t>
            </a: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Coordenação Geral de Ensino Técnico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9"/>
              </a:rPr>
              <a:t>cget.camboriu@ifc.edu.br</a:t>
            </a: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 </a:t>
            </a: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Coordenação Geral de Ensino Superior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10"/>
              </a:rPr>
              <a:t>cges.camboriu@ifc.edu.br</a:t>
            </a: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 </a:t>
            </a:r>
          </a:p>
          <a:p>
            <a:pPr marL="0" indent="0" algn="l">
              <a:lnSpc>
                <a:spcPct val="120000"/>
              </a:lnSpc>
            </a:pPr>
            <a:endParaRPr lang="pt-BR" sz="1400" dirty="0">
              <a:solidFill>
                <a:srgbClr val="245E71"/>
              </a:solidFill>
              <a:effectLst/>
              <a:latin typeface="Roboto Slab Regular" panose="020B0604020202020204" charset="0"/>
              <a:ea typeface="Roboto Slab Regula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Direção-Geral do Campus</a:t>
            </a:r>
          </a:p>
          <a:p>
            <a:pPr marL="0" indent="0" algn="l">
              <a:lnSpc>
                <a:spcPct val="120000"/>
              </a:lnSpc>
            </a:pP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11"/>
              </a:rPr>
              <a:t>direcao.</a:t>
            </a:r>
            <a:r>
              <a:rPr lang="pt-BR" sz="1400" dirty="0">
                <a:solidFill>
                  <a:srgbClr val="245E71"/>
                </a:solidFill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11"/>
              </a:rPr>
              <a:t>camboriu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  <a:hlinkClick r:id="rId11"/>
              </a:rPr>
              <a:t>@ifc.edu.br</a:t>
            </a:r>
            <a:r>
              <a:rPr lang="pt-BR" sz="1400" dirty="0">
                <a:solidFill>
                  <a:srgbClr val="245E71"/>
                </a:solidFill>
                <a:effectLst/>
                <a:latin typeface="Roboto Slab Regular" panose="020B0604020202020204" charset="0"/>
                <a:ea typeface="Roboto Slab Regular" panose="020B060402020202020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1" name="Google Shape;411;p32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9371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E0C6D823-5A93-48CB-AE79-AEDE31953B84}"/>
              </a:ext>
            </a:extLst>
          </p:cNvPr>
          <p:cNvSpPr/>
          <p:nvPr/>
        </p:nvSpPr>
        <p:spPr>
          <a:xfrm>
            <a:off x="4077811" y="1528647"/>
            <a:ext cx="4655063" cy="793069"/>
          </a:xfrm>
          <a:prstGeom prst="rect">
            <a:avLst/>
          </a:prstGeom>
          <a:solidFill>
            <a:srgbClr val="245E7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1" name="Google Shape;591;p41"/>
          <p:cNvSpPr txBox="1">
            <a:spLocks noGrp="1"/>
          </p:cNvSpPr>
          <p:nvPr>
            <p:ph type="title"/>
          </p:nvPr>
        </p:nvSpPr>
        <p:spPr>
          <a:xfrm flipH="1">
            <a:off x="4077811" y="1594360"/>
            <a:ext cx="49404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dirty="0">
                <a:solidFill>
                  <a:schemeClr val="bg1"/>
                </a:solidFill>
              </a:rPr>
              <a:t>BONS ESTUDOS!</a:t>
            </a:r>
            <a:endParaRPr sz="6000" dirty="0">
              <a:solidFill>
                <a:schemeClr val="bg1"/>
              </a:solidFill>
            </a:endParaRPr>
          </a:p>
        </p:txBody>
      </p:sp>
      <p:sp>
        <p:nvSpPr>
          <p:cNvPr id="593" name="Google Shape;593;p41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27</a:t>
            </a:fld>
            <a:endParaRPr/>
          </a:p>
        </p:txBody>
      </p:sp>
      <p:sp>
        <p:nvSpPr>
          <p:cNvPr id="11" name="Google Shape;581;p40">
            <a:extLst>
              <a:ext uri="{FF2B5EF4-FFF2-40B4-BE49-F238E27FC236}">
                <a16:creationId xmlns:a16="http://schemas.microsoft.com/office/drawing/2014/main" id="{FF8F2169-3C6D-4606-AE4F-39A520AFA33D}"/>
              </a:ext>
            </a:extLst>
          </p:cNvPr>
          <p:cNvSpPr/>
          <p:nvPr/>
        </p:nvSpPr>
        <p:spPr>
          <a:xfrm>
            <a:off x="4473256" y="2757128"/>
            <a:ext cx="98744" cy="257640"/>
          </a:xfrm>
          <a:custGeom>
            <a:avLst/>
            <a:gdLst/>
            <a:ahLst/>
            <a:cxnLst/>
            <a:rect l="l" t="t" r="r" b="b"/>
            <a:pathLst>
              <a:path w="18147" h="39025" extrusionOk="0">
                <a:moveTo>
                  <a:pt x="12195" y="1"/>
                </a:moveTo>
                <a:cubicBezTo>
                  <a:pt x="3805" y="1"/>
                  <a:pt x="3935" y="6635"/>
                  <a:pt x="3935" y="7578"/>
                </a:cubicBezTo>
                <a:lnTo>
                  <a:pt x="3935" y="12878"/>
                </a:lnTo>
                <a:lnTo>
                  <a:pt x="0" y="12878"/>
                </a:lnTo>
                <a:lnTo>
                  <a:pt x="0" y="19512"/>
                </a:lnTo>
                <a:lnTo>
                  <a:pt x="3935" y="19512"/>
                </a:lnTo>
                <a:lnTo>
                  <a:pt x="3935" y="39024"/>
                </a:lnTo>
                <a:lnTo>
                  <a:pt x="12065" y="39024"/>
                </a:lnTo>
                <a:lnTo>
                  <a:pt x="12065" y="19512"/>
                </a:lnTo>
                <a:lnTo>
                  <a:pt x="17496" y="19512"/>
                </a:lnTo>
                <a:cubicBezTo>
                  <a:pt x="17496" y="19512"/>
                  <a:pt x="18016" y="16390"/>
                  <a:pt x="18146" y="12878"/>
                </a:cubicBezTo>
                <a:lnTo>
                  <a:pt x="12065" y="12878"/>
                </a:lnTo>
                <a:lnTo>
                  <a:pt x="12065" y="8391"/>
                </a:lnTo>
                <a:cubicBezTo>
                  <a:pt x="12065" y="7740"/>
                  <a:pt x="12878" y="6765"/>
                  <a:pt x="13821" y="6765"/>
                </a:cubicBezTo>
                <a:lnTo>
                  <a:pt x="18146" y="6765"/>
                </a:lnTo>
                <a:lnTo>
                  <a:pt x="18146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584;p40">
            <a:extLst>
              <a:ext uri="{FF2B5EF4-FFF2-40B4-BE49-F238E27FC236}">
                <a16:creationId xmlns:a16="http://schemas.microsoft.com/office/drawing/2014/main" id="{1521CED0-F8FA-4484-BA15-E5C8C0093D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63185" y="2362643"/>
            <a:ext cx="3524700" cy="4182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dirty="0"/>
              <a:t>Siga o Campus Camboriú nas redes!</a:t>
            </a:r>
            <a:endParaRPr sz="1100" dirty="0">
              <a:solidFill>
                <a:srgbClr val="245E7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245E7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234E1E2-C766-428E-AEFE-DF3702712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808" y="3209469"/>
            <a:ext cx="257640" cy="257640"/>
          </a:xfrm>
          <a:prstGeom prst="rect">
            <a:avLst/>
          </a:prstGeom>
        </p:spPr>
      </p:pic>
      <p:sp>
        <p:nvSpPr>
          <p:cNvPr id="15" name="Google Shape;343;p30">
            <a:extLst>
              <a:ext uri="{FF2B5EF4-FFF2-40B4-BE49-F238E27FC236}">
                <a16:creationId xmlns:a16="http://schemas.microsoft.com/office/drawing/2014/main" id="{41D8DDD0-1088-427F-B202-D7346F36B295}"/>
              </a:ext>
            </a:extLst>
          </p:cNvPr>
          <p:cNvSpPr txBox="1">
            <a:spLocks/>
          </p:cNvSpPr>
          <p:nvPr/>
        </p:nvSpPr>
        <p:spPr>
          <a:xfrm>
            <a:off x="4812757" y="2721935"/>
            <a:ext cx="2296879" cy="292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Font typeface="Roboto Slab Regular"/>
              <a:buChar char="●"/>
              <a:defRPr sz="1000" b="0" i="0" u="none" strike="noStrike" cap="none">
                <a:solidFill>
                  <a:srgbClr val="245E7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5E71"/>
              </a:buClr>
              <a:buSzPts val="1000"/>
              <a:buFont typeface="Roboto Slab Regular"/>
              <a:buChar char="○"/>
              <a:defRPr sz="1000" b="0" i="0" u="none" strike="noStrike" cap="none">
                <a:solidFill>
                  <a:srgbClr val="245E7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5E71"/>
              </a:buClr>
              <a:buSzPts val="1000"/>
              <a:buFont typeface="Roboto Slab Regular"/>
              <a:buChar char="■"/>
              <a:defRPr sz="1000" b="0" i="0" u="none" strike="noStrike" cap="none">
                <a:solidFill>
                  <a:srgbClr val="245E7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5E71"/>
              </a:buClr>
              <a:buSzPts val="1000"/>
              <a:buFont typeface="Roboto Slab Regular"/>
              <a:buChar char="●"/>
              <a:defRPr sz="1000" b="0" i="0" u="none" strike="noStrike" cap="none">
                <a:solidFill>
                  <a:srgbClr val="245E7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5E71"/>
              </a:buClr>
              <a:buSzPts val="1000"/>
              <a:buFont typeface="Roboto Slab Regular"/>
              <a:buChar char="○"/>
              <a:defRPr sz="1000" b="0" i="0" u="none" strike="noStrike" cap="none">
                <a:solidFill>
                  <a:srgbClr val="245E7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5E71"/>
              </a:buClr>
              <a:buSzPts val="1000"/>
              <a:buFont typeface="Roboto Slab Regular"/>
              <a:buChar char="■"/>
              <a:defRPr sz="1000" b="0" i="0" u="none" strike="noStrike" cap="none">
                <a:solidFill>
                  <a:srgbClr val="245E7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5E71"/>
              </a:buClr>
              <a:buSzPts val="1000"/>
              <a:buFont typeface="Roboto Slab Regular"/>
              <a:buChar char="●"/>
              <a:defRPr sz="1000" b="0" i="0" u="none" strike="noStrike" cap="none">
                <a:solidFill>
                  <a:srgbClr val="245E7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5E71"/>
              </a:buClr>
              <a:buSzPts val="1000"/>
              <a:buFont typeface="Roboto Slab Regular"/>
              <a:buChar char="○"/>
              <a:defRPr sz="1000" b="0" i="0" u="none" strike="noStrike" cap="none">
                <a:solidFill>
                  <a:srgbClr val="245E7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45E71"/>
              </a:buClr>
              <a:buSzPts val="1000"/>
              <a:buFont typeface="Roboto Slab Regular"/>
              <a:buChar char="■"/>
              <a:defRPr sz="1000" b="0" i="0" u="none" strike="noStrike" cap="none">
                <a:solidFill>
                  <a:srgbClr val="245E7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indent="0">
              <a:lnSpc>
                <a:spcPct val="100000"/>
              </a:lnSpc>
              <a:buFont typeface="Roboto Slab Regular"/>
              <a:buNone/>
            </a:pPr>
            <a:r>
              <a:rPr lang="pt-BR" sz="1200" dirty="0">
                <a:effectLst/>
                <a:latin typeface="inherit"/>
              </a:rPr>
              <a:t>@ifccamboriu.oficial</a:t>
            </a:r>
            <a:r>
              <a:rPr lang="pt-BR" sz="1200" b="0" i="0" dirty="0">
                <a:solidFill>
                  <a:srgbClr val="65676B"/>
                </a:solidFill>
                <a:effectLst/>
                <a:latin typeface="Segoe UI Historic" panose="020B0502040204020203" pitchFamily="34" charset="0"/>
              </a:rPr>
              <a:t> </a:t>
            </a:r>
            <a:br>
              <a:rPr lang="pt-BR" b="0" i="0" dirty="0">
                <a:solidFill>
                  <a:srgbClr val="65676B"/>
                </a:solidFill>
                <a:effectLst/>
                <a:latin typeface="Segoe UI Historic" panose="020B0502040204020203" pitchFamily="34" charset="0"/>
              </a:rPr>
            </a:br>
            <a:endParaRPr lang="pt-BR" dirty="0"/>
          </a:p>
        </p:txBody>
      </p:sp>
      <p:sp>
        <p:nvSpPr>
          <p:cNvPr id="17" name="Google Shape;343;p30">
            <a:extLst>
              <a:ext uri="{FF2B5EF4-FFF2-40B4-BE49-F238E27FC236}">
                <a16:creationId xmlns:a16="http://schemas.microsoft.com/office/drawing/2014/main" id="{7537F123-B82B-4264-8841-4F99DD4C6C67}"/>
              </a:ext>
            </a:extLst>
          </p:cNvPr>
          <p:cNvSpPr txBox="1">
            <a:spLocks/>
          </p:cNvSpPr>
          <p:nvPr/>
        </p:nvSpPr>
        <p:spPr>
          <a:xfrm>
            <a:off x="4812757" y="3179382"/>
            <a:ext cx="2296879" cy="292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5E71"/>
              </a:buClr>
              <a:buSzPts val="1000"/>
              <a:buFont typeface="Roboto Slab Regular"/>
              <a:buChar char="●"/>
              <a:defRPr sz="1000" b="0" i="0" u="none" strike="noStrike" cap="none">
                <a:solidFill>
                  <a:srgbClr val="245E7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5E71"/>
              </a:buClr>
              <a:buSzPts val="1000"/>
              <a:buFont typeface="Roboto Slab Regular"/>
              <a:buChar char="○"/>
              <a:defRPr sz="1000" b="0" i="0" u="none" strike="noStrike" cap="none">
                <a:solidFill>
                  <a:srgbClr val="245E7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5E71"/>
              </a:buClr>
              <a:buSzPts val="1000"/>
              <a:buFont typeface="Roboto Slab Regular"/>
              <a:buChar char="■"/>
              <a:defRPr sz="1000" b="0" i="0" u="none" strike="noStrike" cap="none">
                <a:solidFill>
                  <a:srgbClr val="245E7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5E71"/>
              </a:buClr>
              <a:buSzPts val="1000"/>
              <a:buFont typeface="Roboto Slab Regular"/>
              <a:buChar char="●"/>
              <a:defRPr sz="1000" b="0" i="0" u="none" strike="noStrike" cap="none">
                <a:solidFill>
                  <a:srgbClr val="245E7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5E71"/>
              </a:buClr>
              <a:buSzPts val="1000"/>
              <a:buFont typeface="Roboto Slab Regular"/>
              <a:buChar char="○"/>
              <a:defRPr sz="1000" b="0" i="0" u="none" strike="noStrike" cap="none">
                <a:solidFill>
                  <a:srgbClr val="245E7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5E71"/>
              </a:buClr>
              <a:buSzPts val="1000"/>
              <a:buFont typeface="Roboto Slab Regular"/>
              <a:buChar char="■"/>
              <a:defRPr sz="1000" b="0" i="0" u="none" strike="noStrike" cap="none">
                <a:solidFill>
                  <a:srgbClr val="245E7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5E71"/>
              </a:buClr>
              <a:buSzPts val="1000"/>
              <a:buFont typeface="Roboto Slab Regular"/>
              <a:buChar char="●"/>
              <a:defRPr sz="1000" b="0" i="0" u="none" strike="noStrike" cap="none">
                <a:solidFill>
                  <a:srgbClr val="245E7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5E71"/>
              </a:buClr>
              <a:buSzPts val="1000"/>
              <a:buFont typeface="Roboto Slab Regular"/>
              <a:buChar char="○"/>
              <a:defRPr sz="1000" b="0" i="0" u="none" strike="noStrike" cap="none">
                <a:solidFill>
                  <a:srgbClr val="245E7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45E71"/>
              </a:buClr>
              <a:buSzPts val="1000"/>
              <a:buFont typeface="Roboto Slab Regular"/>
              <a:buChar char="■"/>
              <a:defRPr sz="1000" b="0" i="0" u="none" strike="noStrike" cap="none">
                <a:solidFill>
                  <a:srgbClr val="245E7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indent="0">
              <a:lnSpc>
                <a:spcPct val="100000"/>
              </a:lnSpc>
              <a:buFont typeface="Roboto Slab Regular"/>
              <a:buNone/>
            </a:pPr>
            <a:r>
              <a:rPr lang="pt-BR" dirty="0"/>
              <a:t>@ifc.oficial.camboriu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"/>
          <p:cNvSpPr txBox="1">
            <a:spLocks noGrp="1"/>
          </p:cNvSpPr>
          <p:nvPr>
            <p:ph type="ctrTitle"/>
          </p:nvPr>
        </p:nvSpPr>
        <p:spPr>
          <a:xfrm>
            <a:off x="922755" y="438031"/>
            <a:ext cx="2047112" cy="6561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INTRODUÇÃO</a:t>
            </a:r>
            <a:endParaRPr sz="2800" dirty="0"/>
          </a:p>
        </p:txBody>
      </p:sp>
      <p:sp>
        <p:nvSpPr>
          <p:cNvPr id="251" name="Google Shape;251;p26"/>
          <p:cNvSpPr txBox="1">
            <a:spLocks noGrp="1"/>
          </p:cNvSpPr>
          <p:nvPr>
            <p:ph type="subTitle" idx="1"/>
          </p:nvPr>
        </p:nvSpPr>
        <p:spPr>
          <a:xfrm>
            <a:off x="192654" y="1094208"/>
            <a:ext cx="3507315" cy="33953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Quem nunca sentiu um friozinho na barriga antes de enviar um e-mail ou outro tipo de mensagem escrita para algum professor ou setor do IFC que atire a primeira pedra! Foi pensando em você, nosso estudante, que este guia foi elaborado. O objetivo deste documento é ser uma ferramenta de auxílio no momento da comunicação escrita para situações cotidianas. Não sabe como redigir uma mensagem ao professor para sanar uma dúvida? Não sabe como se dirigir a um dos departamentos do campus para fazer uma solicitação? Sem problemas! Aqu</a:t>
            </a:r>
            <a:r>
              <a:rPr lang="pt-BR" dirty="0"/>
              <a:t>i</a:t>
            </a:r>
            <a:r>
              <a:rPr lang="es" dirty="0"/>
              <a:t> você vai encontrar algumas ideias para ajudar nesse processo.</a:t>
            </a:r>
            <a:endParaRPr dirty="0"/>
          </a:p>
        </p:txBody>
      </p:sp>
      <p:sp>
        <p:nvSpPr>
          <p:cNvPr id="253" name="Google Shape;253;p26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3</a:t>
            </a:fld>
            <a:endParaRPr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3F58AF15-3D12-4D92-9AB2-3BE61A8CC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150" y="304305"/>
            <a:ext cx="3610479" cy="44011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"/>
          <p:cNvSpPr txBox="1">
            <a:spLocks noGrp="1"/>
          </p:cNvSpPr>
          <p:nvPr>
            <p:ph type="ctrTitle"/>
          </p:nvPr>
        </p:nvSpPr>
        <p:spPr>
          <a:xfrm>
            <a:off x="1087472" y="966234"/>
            <a:ext cx="1060305" cy="32110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900" dirty="0"/>
              <a:t>1</a:t>
            </a:r>
            <a:endParaRPr sz="19900" dirty="0"/>
          </a:p>
        </p:txBody>
      </p:sp>
      <p:sp>
        <p:nvSpPr>
          <p:cNvPr id="251" name="Google Shape;251;p26"/>
          <p:cNvSpPr txBox="1">
            <a:spLocks noGrp="1"/>
          </p:cNvSpPr>
          <p:nvPr>
            <p:ph type="subTitle" idx="1"/>
          </p:nvPr>
        </p:nvSpPr>
        <p:spPr>
          <a:xfrm>
            <a:off x="3841898" y="1509707"/>
            <a:ext cx="5302102" cy="2124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>
                <a:solidFill>
                  <a:schemeClr val="bg1"/>
                </a:solidFill>
              </a:rPr>
              <a:t>Como fazer contato com o(a) professor(a)?</a:t>
            </a:r>
          </a:p>
        </p:txBody>
      </p:sp>
      <p:sp>
        <p:nvSpPr>
          <p:cNvPr id="253" name="Google Shape;253;p26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000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5"/>
          <p:cNvSpPr txBox="1"/>
          <p:nvPr/>
        </p:nvSpPr>
        <p:spPr>
          <a:xfrm>
            <a:off x="1383052" y="3802738"/>
            <a:ext cx="6318462" cy="84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1) Selecione a disciplina do(a) professor(a) com quem você quer entrar em contato;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2) Clique no submenu “Turma”;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3) Clique na opção “Participantes”. </a:t>
            </a:r>
            <a:endParaRPr sz="1600" dirty="0">
              <a:solidFill>
                <a:srgbClr val="D9F236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cxnSp>
        <p:nvCxnSpPr>
          <p:cNvPr id="452" name="Google Shape;452;p35"/>
          <p:cNvCxnSpPr>
            <a:cxnSpLocks/>
          </p:cNvCxnSpPr>
          <p:nvPr/>
        </p:nvCxnSpPr>
        <p:spPr>
          <a:xfrm>
            <a:off x="1402566" y="3504088"/>
            <a:ext cx="0" cy="597300"/>
          </a:xfrm>
          <a:prstGeom prst="straightConnector1">
            <a:avLst/>
          </a:prstGeom>
          <a:noFill/>
          <a:ln w="19050" cap="flat" cmpd="sng">
            <a:solidFill>
              <a:srgbClr val="D9F23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7" name="Google Shape;457;p35"/>
          <p:cNvSpPr txBox="1">
            <a:spLocks noGrp="1"/>
          </p:cNvSpPr>
          <p:nvPr>
            <p:ph type="ctrTitle"/>
          </p:nvPr>
        </p:nvSpPr>
        <p:spPr>
          <a:xfrm>
            <a:off x="3100216" y="342292"/>
            <a:ext cx="2943565" cy="6446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Procure o contato do(a) professor(a) no SIGAA</a:t>
            </a:r>
            <a:endParaRPr dirty="0"/>
          </a:p>
        </p:txBody>
      </p:sp>
      <p:sp>
        <p:nvSpPr>
          <p:cNvPr id="460" name="Google Shape;460;p35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5</a:t>
            </a:fld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D420499-4A40-4185-922D-6CAF1BDC4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481" y="986991"/>
            <a:ext cx="6259033" cy="289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28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5"/>
          <p:cNvSpPr txBox="1"/>
          <p:nvPr/>
        </p:nvSpPr>
        <p:spPr>
          <a:xfrm>
            <a:off x="1341488" y="3800083"/>
            <a:ext cx="6905823" cy="84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Ao abrir a tela, você observará no topo o nome completo, foto e e-mail institucional do seu professor.</a:t>
            </a:r>
            <a:endParaRPr sz="1600" dirty="0">
              <a:solidFill>
                <a:srgbClr val="D9F236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cxnSp>
        <p:nvCxnSpPr>
          <p:cNvPr id="452" name="Google Shape;452;p35"/>
          <p:cNvCxnSpPr/>
          <p:nvPr/>
        </p:nvCxnSpPr>
        <p:spPr>
          <a:xfrm>
            <a:off x="1361003" y="3501433"/>
            <a:ext cx="0" cy="597300"/>
          </a:xfrm>
          <a:prstGeom prst="straightConnector1">
            <a:avLst/>
          </a:prstGeom>
          <a:noFill/>
          <a:ln w="19050" cap="flat" cmpd="sng">
            <a:solidFill>
              <a:srgbClr val="D9F23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7" name="Google Shape;457;p35"/>
          <p:cNvSpPr txBox="1">
            <a:spLocks noGrp="1"/>
          </p:cNvSpPr>
          <p:nvPr>
            <p:ph type="ctrTitle"/>
          </p:nvPr>
        </p:nvSpPr>
        <p:spPr>
          <a:xfrm>
            <a:off x="3100216" y="342292"/>
            <a:ext cx="2943565" cy="6446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Procure o contato do(a) professor(a) no SIGAA</a:t>
            </a:r>
            <a:endParaRPr dirty="0"/>
          </a:p>
        </p:txBody>
      </p:sp>
      <p:sp>
        <p:nvSpPr>
          <p:cNvPr id="460" name="Google Shape;460;p35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6</a:t>
            </a:fld>
            <a:endParaRPr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42C4053-215F-422E-8C84-6B63B2EB2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329" y="986991"/>
            <a:ext cx="6098748" cy="281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42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5"/>
          <p:cNvSpPr txBox="1"/>
          <p:nvPr/>
        </p:nvSpPr>
        <p:spPr>
          <a:xfrm>
            <a:off x="1341488" y="3719231"/>
            <a:ext cx="6905823" cy="84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Nessa mesma tela você vai encontrar um ícone para envio de mensagens. Clique nele e você terá acesso a uma janela para envio de e-mail ao professor via SIGAA.</a:t>
            </a:r>
            <a:endParaRPr sz="1600" dirty="0">
              <a:solidFill>
                <a:srgbClr val="D9F236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cxnSp>
        <p:nvCxnSpPr>
          <p:cNvPr id="452" name="Google Shape;452;p35"/>
          <p:cNvCxnSpPr/>
          <p:nvPr/>
        </p:nvCxnSpPr>
        <p:spPr>
          <a:xfrm>
            <a:off x="1361003" y="3501433"/>
            <a:ext cx="0" cy="597300"/>
          </a:xfrm>
          <a:prstGeom prst="straightConnector1">
            <a:avLst/>
          </a:prstGeom>
          <a:noFill/>
          <a:ln w="19050" cap="flat" cmpd="sng">
            <a:solidFill>
              <a:srgbClr val="D9F23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7" name="Google Shape;457;p35"/>
          <p:cNvSpPr txBox="1">
            <a:spLocks noGrp="1"/>
          </p:cNvSpPr>
          <p:nvPr>
            <p:ph type="ctrTitle"/>
          </p:nvPr>
        </p:nvSpPr>
        <p:spPr>
          <a:xfrm>
            <a:off x="3100216" y="342292"/>
            <a:ext cx="2943565" cy="6446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Escreva sua mensagem no SIGAA</a:t>
            </a:r>
            <a:endParaRPr dirty="0"/>
          </a:p>
        </p:txBody>
      </p:sp>
      <p:sp>
        <p:nvSpPr>
          <p:cNvPr id="460" name="Google Shape;460;p35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7</a:t>
            </a:fld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C5FDE6B-40D3-45E9-847B-72F77CA87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177" y="1003237"/>
            <a:ext cx="6066762" cy="278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12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5"/>
          <p:cNvSpPr txBox="1"/>
          <p:nvPr/>
        </p:nvSpPr>
        <p:spPr>
          <a:xfrm>
            <a:off x="1341488" y="3734947"/>
            <a:ext cx="6905823" cy="1090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solidFill>
                  <a:srgbClr val="D9F236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Nesta janela, você pode escrever sua mensagem. Caso deseje saber quando o(a) professor(a) leu seu e-mail, você pode clicar na caixa “Desejo receber por e-mail uma confirmação da leitura desta mensagem”.</a:t>
            </a:r>
            <a:endParaRPr sz="1600" dirty="0">
              <a:solidFill>
                <a:srgbClr val="D9F236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cxnSp>
        <p:nvCxnSpPr>
          <p:cNvPr id="452" name="Google Shape;452;p35"/>
          <p:cNvCxnSpPr/>
          <p:nvPr/>
        </p:nvCxnSpPr>
        <p:spPr>
          <a:xfrm>
            <a:off x="1361003" y="3501433"/>
            <a:ext cx="0" cy="597300"/>
          </a:xfrm>
          <a:prstGeom prst="straightConnector1">
            <a:avLst/>
          </a:prstGeom>
          <a:noFill/>
          <a:ln w="19050" cap="flat" cmpd="sng">
            <a:solidFill>
              <a:srgbClr val="D9F23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7" name="Google Shape;457;p35"/>
          <p:cNvSpPr txBox="1">
            <a:spLocks noGrp="1"/>
          </p:cNvSpPr>
          <p:nvPr>
            <p:ph type="ctrTitle"/>
          </p:nvPr>
        </p:nvSpPr>
        <p:spPr>
          <a:xfrm>
            <a:off x="3100216" y="342292"/>
            <a:ext cx="2943565" cy="6446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Escreva sua mensagem no SIGAA</a:t>
            </a:r>
          </a:p>
        </p:txBody>
      </p:sp>
      <p:sp>
        <p:nvSpPr>
          <p:cNvPr id="460" name="Google Shape;460;p35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8</a:t>
            </a:fld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C5FDE6B-40D3-45E9-847B-72F77CA871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68177" y="1007672"/>
            <a:ext cx="6066762" cy="277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88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Google Shape;465;p36"/>
          <p:cNvGrpSpPr/>
          <p:nvPr/>
        </p:nvGrpSpPr>
        <p:grpSpPr>
          <a:xfrm>
            <a:off x="1097450" y="1578800"/>
            <a:ext cx="6949000" cy="2332750"/>
            <a:chOff x="1097450" y="1578800"/>
            <a:chExt cx="6949000" cy="2332750"/>
          </a:xfrm>
        </p:grpSpPr>
        <p:sp>
          <p:nvSpPr>
            <p:cNvPr id="466" name="Google Shape;466;p36"/>
            <p:cNvSpPr/>
            <p:nvPr/>
          </p:nvSpPr>
          <p:spPr>
            <a:xfrm>
              <a:off x="1697650" y="1578800"/>
              <a:ext cx="817500" cy="783300"/>
            </a:xfrm>
            <a:prstGeom prst="rect">
              <a:avLst/>
            </a:prstGeom>
            <a:solidFill>
              <a:srgbClr val="D9F2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000" dirty="0">
                  <a:solidFill>
                    <a:srgbClr val="0070C0"/>
                  </a:solidFill>
                </a:rPr>
                <a:t>1</a:t>
              </a:r>
              <a:endParaRPr dirty="0">
                <a:solidFill>
                  <a:srgbClr val="0070C0"/>
                </a:solidFill>
              </a:endParaRPr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4163200" y="1578800"/>
              <a:ext cx="817500" cy="783300"/>
            </a:xfrm>
            <a:prstGeom prst="rect">
              <a:avLst/>
            </a:prstGeom>
            <a:solidFill>
              <a:srgbClr val="D9F2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000" dirty="0">
                  <a:solidFill>
                    <a:srgbClr val="0070C0"/>
                  </a:solidFill>
                </a:rPr>
                <a:t>2</a:t>
              </a:r>
              <a:endParaRPr dirty="0">
                <a:solidFill>
                  <a:srgbClr val="0070C0"/>
                </a:solidFill>
              </a:endParaRPr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6608900" y="1578800"/>
              <a:ext cx="817500" cy="783300"/>
            </a:xfrm>
            <a:prstGeom prst="rect">
              <a:avLst/>
            </a:prstGeom>
            <a:solidFill>
              <a:srgbClr val="D9F2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000" dirty="0">
                  <a:solidFill>
                    <a:srgbClr val="0070C0"/>
                  </a:solidFill>
                </a:rPr>
                <a:t>3</a:t>
              </a:r>
              <a:endParaRPr sz="4000" dirty="0">
                <a:solidFill>
                  <a:srgbClr val="0070C0"/>
                </a:solidFill>
              </a:endParaRPr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097450" y="2179950"/>
              <a:ext cx="2017800" cy="1731600"/>
            </a:xfrm>
            <a:prstGeom prst="rect">
              <a:avLst/>
            </a:prstGeom>
            <a:noFill/>
            <a:ln w="19050" cap="flat" cmpd="sng">
              <a:solidFill>
                <a:srgbClr val="D9F2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3553125" y="2179950"/>
              <a:ext cx="2017800" cy="1731600"/>
            </a:xfrm>
            <a:prstGeom prst="rect">
              <a:avLst/>
            </a:prstGeom>
            <a:noFill/>
            <a:ln w="19050" cap="flat" cmpd="sng">
              <a:solidFill>
                <a:srgbClr val="D9F2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6028650" y="2179950"/>
              <a:ext cx="2017800" cy="1731600"/>
            </a:xfrm>
            <a:prstGeom prst="rect">
              <a:avLst/>
            </a:prstGeom>
            <a:noFill/>
            <a:ln w="19050" cap="flat" cmpd="sng">
              <a:solidFill>
                <a:srgbClr val="D9F2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2" name="Google Shape;472;p36"/>
          <p:cNvSpPr txBox="1">
            <a:spLocks noGrp="1"/>
          </p:cNvSpPr>
          <p:nvPr>
            <p:ph type="subTitle" idx="1"/>
          </p:nvPr>
        </p:nvSpPr>
        <p:spPr>
          <a:xfrm>
            <a:off x="1097450" y="2358877"/>
            <a:ext cx="2017800" cy="1552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/>
              <a:t>Utilize o SIGAA apenas para pegar o e-mail do(a) professor(a) no menu “participantes”.</a:t>
            </a:r>
            <a:endParaRPr sz="1600" dirty="0"/>
          </a:p>
        </p:txBody>
      </p:sp>
      <p:sp>
        <p:nvSpPr>
          <p:cNvPr id="473" name="Google Shape;473;p36"/>
          <p:cNvSpPr txBox="1">
            <a:spLocks noGrp="1"/>
          </p:cNvSpPr>
          <p:nvPr>
            <p:ph type="subTitle" idx="2"/>
          </p:nvPr>
        </p:nvSpPr>
        <p:spPr>
          <a:xfrm>
            <a:off x="3572975" y="2358877"/>
            <a:ext cx="2017800" cy="1552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/>
              <a:t>Envie a mensagem utilizando seu e-mail pessoal.</a:t>
            </a:r>
            <a:endParaRPr sz="1600" dirty="0"/>
          </a:p>
        </p:txBody>
      </p:sp>
      <p:sp>
        <p:nvSpPr>
          <p:cNvPr id="474" name="Google Shape;474;p36"/>
          <p:cNvSpPr txBox="1">
            <a:spLocks noGrp="1"/>
          </p:cNvSpPr>
          <p:nvPr>
            <p:ph type="subTitle" idx="3"/>
          </p:nvPr>
        </p:nvSpPr>
        <p:spPr>
          <a:xfrm>
            <a:off x="6048500" y="2358877"/>
            <a:ext cx="2017800" cy="1552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/>
              <a:t>Mantenha esse como seu canal oficial de comunicação com os professores.</a:t>
            </a:r>
            <a:endParaRPr sz="1600" dirty="0"/>
          </a:p>
        </p:txBody>
      </p:sp>
      <p:sp>
        <p:nvSpPr>
          <p:cNvPr id="487" name="Google Shape;487;p36"/>
          <p:cNvSpPr txBox="1">
            <a:spLocks noGrp="1"/>
          </p:cNvSpPr>
          <p:nvPr>
            <p:ph type="ctrTitle"/>
          </p:nvPr>
        </p:nvSpPr>
        <p:spPr>
          <a:xfrm>
            <a:off x="2787571" y="360181"/>
            <a:ext cx="3548908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dirty="0"/>
              <a:t>Utilizo apenas o celular e tenho dificuldade em visualizar o SIGAA. E agora?</a:t>
            </a:r>
            <a:endParaRPr sz="1500" dirty="0"/>
          </a:p>
        </p:txBody>
      </p:sp>
      <p:sp>
        <p:nvSpPr>
          <p:cNvPr id="488" name="Google Shape;488;p36"/>
          <p:cNvSpPr txBox="1">
            <a:spLocks noGrp="1"/>
          </p:cNvSpPr>
          <p:nvPr>
            <p:ph type="sldNum" idx="12"/>
          </p:nvPr>
        </p:nvSpPr>
        <p:spPr>
          <a:xfrm>
            <a:off x="8678247" y="37464"/>
            <a:ext cx="448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98533"/>
      </p:ext>
    </p:extLst>
  </p:cSld>
  <p:clrMapOvr>
    <a:masterClrMapping/>
  </p:clrMapOvr>
</p:sld>
</file>

<file path=ppt/theme/theme1.xml><?xml version="1.0" encoding="utf-8"?>
<a:theme xmlns:a="http://schemas.openxmlformats.org/drawingml/2006/main" name="St. William's High School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2669</Words>
  <Application>Microsoft Office PowerPoint</Application>
  <PresentationFormat>Apresentação na tela (16:9)</PresentationFormat>
  <Paragraphs>259</Paragraphs>
  <Slides>27</Slides>
  <Notes>27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5" baseType="lpstr">
      <vt:lpstr>Roboto Slab Regular</vt:lpstr>
      <vt:lpstr>Calibri</vt:lpstr>
      <vt:lpstr>Fira Sans Extra Condensed</vt:lpstr>
      <vt:lpstr>Fira Sans Extra Condensed Medium</vt:lpstr>
      <vt:lpstr>Arial</vt:lpstr>
      <vt:lpstr>inherit</vt:lpstr>
      <vt:lpstr>Segoe UI Historic</vt:lpstr>
      <vt:lpstr>St. William's High School</vt:lpstr>
      <vt:lpstr>Guia de Comunicação do estudante</vt:lpstr>
      <vt:lpstr>01</vt:lpstr>
      <vt:lpstr>INTRODUÇÃO</vt:lpstr>
      <vt:lpstr>1</vt:lpstr>
      <vt:lpstr>Procure o contato do(a) professor(a) no SIGAA</vt:lpstr>
      <vt:lpstr>Procure o contato do(a) professor(a) no SIGAA</vt:lpstr>
      <vt:lpstr>Escreva sua mensagem no SIGAA</vt:lpstr>
      <vt:lpstr>Escreva sua mensagem no SIGAA</vt:lpstr>
      <vt:lpstr>Utilizo apenas o celular e tenho dificuldade em visualizar o SIGAA. E agora?</vt:lpstr>
      <vt:lpstr>2</vt:lpstr>
      <vt:lpstr>ENVIE MENSAGEM APENAS PARA O  E-MAIL INSTITUCIONAL</vt:lpstr>
      <vt:lpstr>MODELO DE E-MAIL PARA SANAR DÚVIDAS DE AULA</vt:lpstr>
      <vt:lpstr>MODELO DE E-MAIL PARA SOLICITAR ATENDIMENTO SÍNCRONO</vt:lpstr>
      <vt:lpstr>MODELO DE E-MAIL PARA PERGUNTAR SOBRE AVALIAÇÃO</vt:lpstr>
      <vt:lpstr>MODELO DE E-MAIL PARA EXPLICAR AUSÊNCIA, ATRASO OU NÃO REALIZAÇÃO DE ATIVIDADE</vt:lpstr>
      <vt:lpstr>MODELO DE E-MAIL PARA EXPLICAR AUSÊNCIA, ATRASO OU NÃO REALIZAÇÃO DE ATIVIDADE</vt:lpstr>
      <vt:lpstr>MODELO DE E-MAIL PARA SOLICITAR SEGUNDA CHAMADA</vt:lpstr>
      <vt:lpstr>MODELO DE E-MAIL PARA SOLICITAR ORIENTAÇÃO SÍNCRONA – TC, trabalhos, outros.</vt:lpstr>
      <vt:lpstr>MODELO DE E-MAIL PARA MÚLTIPLAS FINALIDADES</vt:lpstr>
      <vt:lpstr>3</vt:lpstr>
      <vt:lpstr>PENSE ANTES DE ESCREVER </vt:lpstr>
      <vt:lpstr>4</vt:lpstr>
      <vt:lpstr>Apresentação do PowerPoint</vt:lpstr>
      <vt:lpstr>Apresentação do PowerPoint</vt:lpstr>
      <vt:lpstr>Apresentação do PowerPoint</vt:lpstr>
      <vt:lpstr>Apresentação do PowerPoint</vt:lpstr>
      <vt:lpstr>BONS ESTUDOS!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Manual de Comunicação do aluno</dc:title>
  <dc:creator>Matheus Velasques</dc:creator>
  <cp:lastModifiedBy>Maria Olandina Machado</cp:lastModifiedBy>
  <cp:revision>31</cp:revision>
  <dcterms:modified xsi:type="dcterms:W3CDTF">2021-05-06T20:26:36Z</dcterms:modified>
</cp:coreProperties>
</file>